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91"/>
  </p:handoutMasterIdLst>
  <p:sldIdLst>
    <p:sldId id="256" r:id="rId3"/>
    <p:sldId id="8810" r:id="rId4"/>
    <p:sldId id="8811" r:id="rId5"/>
    <p:sldId id="8812" r:id="rId6"/>
    <p:sldId id="8813" r:id="rId8"/>
    <p:sldId id="8814" r:id="rId9"/>
    <p:sldId id="8815" r:id="rId10"/>
    <p:sldId id="8816" r:id="rId11"/>
    <p:sldId id="8817" r:id="rId12"/>
    <p:sldId id="8818" r:id="rId13"/>
    <p:sldId id="8819" r:id="rId14"/>
    <p:sldId id="8820" r:id="rId15"/>
    <p:sldId id="8821" r:id="rId16"/>
    <p:sldId id="8822" r:id="rId17"/>
    <p:sldId id="8823" r:id="rId18"/>
    <p:sldId id="8824" r:id="rId19"/>
    <p:sldId id="8825" r:id="rId20"/>
    <p:sldId id="8826" r:id="rId21"/>
    <p:sldId id="8827" r:id="rId22"/>
    <p:sldId id="8828" r:id="rId23"/>
    <p:sldId id="8829" r:id="rId24"/>
    <p:sldId id="8830" r:id="rId25"/>
    <p:sldId id="8831" r:id="rId26"/>
    <p:sldId id="8832" r:id="rId27"/>
    <p:sldId id="8833" r:id="rId28"/>
    <p:sldId id="8834" r:id="rId29"/>
    <p:sldId id="8835" r:id="rId30"/>
    <p:sldId id="8836" r:id="rId31"/>
    <p:sldId id="8837" r:id="rId32"/>
    <p:sldId id="8838" r:id="rId33"/>
    <p:sldId id="8839" r:id="rId34"/>
    <p:sldId id="8840" r:id="rId35"/>
    <p:sldId id="8841" r:id="rId36"/>
    <p:sldId id="8842" r:id="rId37"/>
    <p:sldId id="8843" r:id="rId38"/>
    <p:sldId id="8844" r:id="rId39"/>
    <p:sldId id="8845" r:id="rId40"/>
    <p:sldId id="8846" r:id="rId41"/>
    <p:sldId id="8847" r:id="rId42"/>
    <p:sldId id="8848" r:id="rId43"/>
    <p:sldId id="8849" r:id="rId44"/>
    <p:sldId id="8850" r:id="rId45"/>
    <p:sldId id="8851" r:id="rId46"/>
    <p:sldId id="8852" r:id="rId47"/>
    <p:sldId id="8853" r:id="rId48"/>
    <p:sldId id="8854" r:id="rId49"/>
    <p:sldId id="8855" r:id="rId50"/>
    <p:sldId id="8856" r:id="rId51"/>
    <p:sldId id="8857" r:id="rId52"/>
    <p:sldId id="8858" r:id="rId53"/>
    <p:sldId id="8859" r:id="rId54"/>
    <p:sldId id="8860" r:id="rId55"/>
    <p:sldId id="8861" r:id="rId56"/>
    <p:sldId id="8862" r:id="rId57"/>
    <p:sldId id="8863" r:id="rId58"/>
    <p:sldId id="8864" r:id="rId59"/>
    <p:sldId id="8865" r:id="rId60"/>
    <p:sldId id="8866" r:id="rId61"/>
    <p:sldId id="8867" r:id="rId62"/>
    <p:sldId id="8868" r:id="rId63"/>
    <p:sldId id="8869" r:id="rId64"/>
    <p:sldId id="8870" r:id="rId65"/>
    <p:sldId id="8871" r:id="rId66"/>
    <p:sldId id="8872" r:id="rId67"/>
    <p:sldId id="8873" r:id="rId68"/>
    <p:sldId id="8874" r:id="rId69"/>
    <p:sldId id="8875" r:id="rId70"/>
    <p:sldId id="8876" r:id="rId71"/>
    <p:sldId id="8877" r:id="rId72"/>
    <p:sldId id="8878" r:id="rId73"/>
    <p:sldId id="8879" r:id="rId74"/>
    <p:sldId id="8880" r:id="rId75"/>
    <p:sldId id="8881" r:id="rId76"/>
    <p:sldId id="8882" r:id="rId77"/>
    <p:sldId id="8883" r:id="rId78"/>
    <p:sldId id="8884" r:id="rId79"/>
    <p:sldId id="8885" r:id="rId80"/>
    <p:sldId id="8886" r:id="rId81"/>
    <p:sldId id="8887" r:id="rId82"/>
    <p:sldId id="8896" r:id="rId83"/>
    <p:sldId id="8897" r:id="rId84"/>
    <p:sldId id="8898" r:id="rId85"/>
    <p:sldId id="8899" r:id="rId86"/>
    <p:sldId id="8900" r:id="rId87"/>
    <p:sldId id="8901" r:id="rId88"/>
    <p:sldId id="8902" r:id="rId89"/>
    <p:sldId id="8903" r:id="rId9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handoutMaster" Target="handoutMasters/handoutMaster1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.wmf"/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" Type="http://schemas.openxmlformats.org/officeDocument/2006/relationships/tags" Target="../tags/tag3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wmf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20.wmf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15.bin"/><Relationship Id="rId10" Type="http://schemas.openxmlformats.org/officeDocument/2006/relationships/image" Target="../media/image24.wmf"/><Relationship Id="rId1" Type="http://schemas.openxmlformats.org/officeDocument/2006/relationships/oleObject" Target="../embeddings/oleObject10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6.bin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8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hyperlink" Target="https://github.com/EpistasisLab/tpot" TargetMode="External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3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122045"/>
            <a:ext cx="386143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altLang="zh-CN" sz="3800">
                <a:sym typeface="+mn-ea"/>
              </a:rPr>
              <a:t>推荐系统眼中的你</a:t>
            </a:r>
            <a:r>
              <a:rPr lang="en-US" altLang="zh-CN" sz="3800">
                <a:ea typeface="宋体" panose="02010600030101010101" pitchFamily="2" charset="-122"/>
                <a:sym typeface="+mn-ea"/>
              </a:rPr>
              <a:t>—</a:t>
            </a:r>
            <a:r>
              <a:rPr lang="zh-CN" sz="3800">
                <a:ea typeface="宋体" panose="02010600030101010101" pitchFamily="2" charset="-122"/>
                <a:sym typeface="+mn-ea"/>
              </a:rPr>
              <a:t>用户画像</a:t>
            </a:r>
            <a:br>
              <a:rPr lang="zh-CN" sz="3800">
                <a:ea typeface="宋体" panose="02010600030101010101" pitchFamily="2" charset="-122"/>
                <a:sym typeface="+mn-ea"/>
              </a:rPr>
            </a:br>
            <a:r>
              <a:rPr sz="3800" dirty="0">
                <a:sym typeface="+mn-ea"/>
              </a:rPr>
              <a:t>Lesson</a:t>
            </a:r>
            <a:r>
              <a:rPr lang="en-US" sz="3800" dirty="0">
                <a:sym typeface="+mn-ea"/>
              </a:rPr>
              <a:t>0</a:t>
            </a:r>
            <a:r>
              <a:rPr lang="en-US" sz="3800" dirty="0">
                <a:sym typeface="+mn-ea"/>
              </a:rPr>
              <a:t>3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11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>
                <a:ea typeface="宋体" panose="02010600030101010101" pitchFamily="2" charset="-122"/>
              </a:rPr>
              <a:t>用户画像</a:t>
            </a:r>
            <a:endParaRPr lang="zh-CN">
              <a:ea typeface="宋体" panose="02010600030101010101" pitchFamily="2" charset="-122"/>
            </a:endParaRPr>
          </a:p>
        </p:txBody>
      </p:sp>
      <p:pic>
        <p:nvPicPr>
          <p:cNvPr id="2" name="图片 1" descr="用户画像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810" y="1322705"/>
            <a:ext cx="7520305" cy="5027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我们已经进入到互联网的下半场，增长的动力来自数据驱动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3800" dirty="0">
                <a:ea typeface="宋体" panose="02010600030101010101" pitchFamily="2" charset="-122"/>
              </a:rPr>
              <a:t>而数据分析的出发点，来自于对用户行为及需求的洞察</a:t>
            </a: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假设一个场景，你刚入职一家火锅店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你的老板对你说给用户做用户画像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你会怎么办？</a:t>
            </a: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用户画像的准则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我们需要解决三个问题：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都是谁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从哪来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到哪去</a:t>
            </a:r>
            <a:endParaRPr lang="zh-CN" sz="3800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7920000">
            <a:off x="5513070" y="39892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048635" y="4653280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如果你来解决这三个问题，你会怎么做呢？</a:t>
            </a:r>
            <a:endParaRPr lang="zh-CN" sz="3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2" grpId="0" animBg="1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用户画像的准则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Step1</a:t>
            </a:r>
            <a:r>
              <a:rPr lang="zh-CN" altLang="en-US" sz="2200" dirty="0">
                <a:ea typeface="宋体" panose="02010600030101010101" pitchFamily="2" charset="-122"/>
              </a:rPr>
              <a:t>、统一标识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用户唯一标识是整个用户画像的核心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</a:rPr>
              <a:t>、给用户打标签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用户标签的</a:t>
            </a:r>
            <a:r>
              <a:rPr lang="en-US" altLang="zh-CN" sz="2200" dirty="0">
                <a:ea typeface="宋体" panose="02010600030101010101" pitchFamily="2" charset="-122"/>
              </a:rPr>
              <a:t>4</a:t>
            </a:r>
            <a:r>
              <a:rPr lang="zh-CN" altLang="en-US" sz="2200" dirty="0">
                <a:ea typeface="宋体" panose="02010600030101010101" pitchFamily="2" charset="-122"/>
              </a:rPr>
              <a:t>个维度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、基于标签指导业务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业务赋能的</a:t>
            </a:r>
            <a:r>
              <a:rPr lang="en-US" altLang="zh-CN" sz="2200" dirty="0">
                <a:ea typeface="宋体" panose="02010600030101010101" pitchFamily="2" charset="-122"/>
              </a:rPr>
              <a:t>3</a:t>
            </a:r>
            <a:r>
              <a:rPr lang="zh-CN" sz="2200" dirty="0">
                <a:ea typeface="宋体" panose="02010600030101010101" pitchFamily="2" charset="-122"/>
              </a:rPr>
              <a:t>个阶段</a:t>
            </a:r>
            <a:endParaRPr lang="zh-CN" sz="2200" dirty="0">
              <a:ea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7920000">
            <a:off x="5257165" y="388191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4284980" y="4516755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如果你来设计用户标签，都会考虑哪些维度？</a:t>
            </a:r>
            <a:endParaRPr lang="zh-CN" sz="3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animBg="1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用户标签都有哪些维度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b="1" dirty="0">
                <a:ea typeface="宋体" panose="02010600030101010101" pitchFamily="2" charset="-122"/>
              </a:rPr>
              <a:t>八字原则：用户消费行为分析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用户标签：性别、年龄、地域、收入、学历、职业等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消费标签：消费习惯、购买意向、是否对促销敏感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行为标签：时间段、频次、时长、</a:t>
            </a:r>
            <a:r>
              <a:rPr lang="zh-CN" sz="2200" dirty="0">
                <a:ea typeface="宋体" panose="02010600030101010101" pitchFamily="2" charset="-122"/>
              </a:rPr>
              <a:t>收藏、点击、喜欢、评分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	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User Behavior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可以分成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E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xplicit 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Behavior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Implicit Behavior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）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内容分析：对用户平时浏览的内容进行分析，比如体育、游戏、八卦</a:t>
            </a:r>
            <a:endParaRPr lang="zh-CN" altLang="en-US" sz="22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4937125" y="5450840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如何使用这些标签，来指导业务</a:t>
            </a:r>
            <a:endParaRPr lang="zh-CN" sz="3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用户标签如何指导业务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b="1" dirty="0">
                <a:ea typeface="宋体" panose="02010600030101010101" pitchFamily="2" charset="-122"/>
              </a:rPr>
              <a:t>用户生命周期的三个阶段</a:t>
            </a:r>
            <a:endParaRPr lang="zh-CN" sz="3800" b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获客：如何进行拉新，通过更精准的营销获取客户；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粘客：个性化推荐，搜索排序，场景运营等；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留客：流失率预测，分析关键节点降低流失率。</a:t>
            </a: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按照数据流处理阶段划分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7874050" y="5394980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963213" y="521374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用户属性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8489" y="3650645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 141"/>
          <p:cNvSpPr/>
          <p:nvPr/>
        </p:nvSpPr>
        <p:spPr>
          <a:xfrm rot="16200000">
            <a:off x="5465863" y="4594128"/>
            <a:ext cx="533320" cy="356360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17459" y="5112179"/>
            <a:ext cx="8229365" cy="111210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1899" y="3355576"/>
            <a:ext cx="8225248" cy="111210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421076" y="521374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购买记录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85575" y="521374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设备型号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750074" y="5213965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点击行为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963213" y="5734720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优惠券使用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440965" y="573218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浏览内容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105464" y="573788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支付行为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769963" y="574584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喜欢行为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927653" y="3469633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 141"/>
          <p:cNvSpPr/>
          <p:nvPr/>
        </p:nvSpPr>
        <p:spPr>
          <a:xfrm rot="16200000">
            <a:off x="5465420" y="2775877"/>
            <a:ext cx="533320" cy="356360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385516" y="346963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Item</a:t>
            </a:r>
            <a:r>
              <a:rPr lang="zh-CN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</a:t>
            </a:r>
            <a:endParaRPr lang="zh-CN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050015" y="346963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产品购买偏好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714514" y="346985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用户关联关系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927653" y="3990609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热门商品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405405" y="398807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热门话题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069904" y="399377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支付使用偏好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6734403" y="400173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优惠券偏好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33667" y="1980082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761267" y="2059339"/>
            <a:ext cx="1523764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个性化推荐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77076" y="1804376"/>
            <a:ext cx="8229365" cy="82790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3380693" y="20459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流失率预测</a:t>
            </a:r>
            <a:endParaRPr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045192" y="20459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获客预测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709691" y="2046207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GMV</a:t>
            </a:r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标签从何而来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典型的方式有</a:t>
            </a:r>
            <a:r>
              <a:rPr lang="zh-CN" dirty="0">
                <a:ea typeface="宋体" panose="02010600030101010101" pitchFamily="2" charset="-122"/>
              </a:rPr>
              <a:t>：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sym typeface="+mn-ea"/>
              </a:rPr>
              <a:t>PGC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dirty="0"/>
              <a:t>专家</a:t>
            </a:r>
            <a:r>
              <a:rPr lang="zh-CN" dirty="0">
                <a:ea typeface="宋体" panose="02010600030101010101" pitchFamily="2" charset="-122"/>
              </a:rPr>
              <a:t>生产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/>
              <a:t>UGC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dirty="0"/>
              <a:t>普通</a:t>
            </a:r>
            <a:r>
              <a:rPr lang="zh-CN" dirty="0">
                <a:ea typeface="宋体" panose="02010600030101010101" pitchFamily="2" charset="-122"/>
              </a:rPr>
              <a:t>生产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标签是对高维事物的</a:t>
            </a:r>
            <a:r>
              <a:rPr lang="zh-CN" dirty="0">
                <a:ea typeface="宋体" panose="02010600030101010101" pitchFamily="2" charset="-122"/>
              </a:rPr>
              <a:t>抽象（</a:t>
            </a:r>
            <a:r>
              <a:rPr dirty="0"/>
              <a:t>降维</a:t>
            </a:r>
            <a:r>
              <a:rPr lang="zh-CN" dirty="0">
                <a:ea typeface="宋体" panose="02010600030101010101" pitchFamily="2" charset="-122"/>
              </a:rPr>
              <a:t>）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聚类算法：K-Means，EM聚类，Mean-Shift，DBSCAN，层次聚类，</a:t>
            </a:r>
            <a:r>
              <a:rPr lang="en-US" altLang="zh-CN" dirty="0">
                <a:ea typeface="宋体" panose="02010600030101010101" pitchFamily="2" charset="-122"/>
              </a:rPr>
              <a:t>PCA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标签从何而来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现在你是一名算法工程师，你将面对：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如何对大量的数据需要标注（打标签）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如何利用用户标签，对商品进行推荐（推荐算法）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支亚洲球队打标签（聚类）</a:t>
            </a:r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6714490" y="2317115"/>
            <a:ext cx="468503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排名说明：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2019年国际足联的世界排名，2015年亚洲杯排名均为实际排名。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2018年世界杯中：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亚洲区预选赛12强的球队，排名设置为40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没有进入亚洲区预选赛12强，排名设置为50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18465" y="1278255"/>
          <a:ext cx="6229985" cy="5408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995"/>
                <a:gridCol w="1605280"/>
                <a:gridCol w="1569720"/>
                <a:gridCol w="1697990"/>
              </a:tblGrid>
              <a:tr h="4622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聚类算法（</a:t>
            </a:r>
            <a:r>
              <a:rPr lang="en-US" altLang="zh-CN" dirty="0">
                <a:ea typeface="宋体" panose="02010600030101010101" pitchFamily="2" charset="-122"/>
              </a:rPr>
              <a:t>KMeans</a:t>
            </a:r>
            <a:r>
              <a:rPr lang="zh-CN" altLang="zh-CN" dirty="0">
                <a:ea typeface="宋体" panose="02010600030101010101" pitchFamily="2" charset="-122"/>
              </a:rPr>
              <a:t>）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762490" cy="4351655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KMeans</a:t>
            </a:r>
            <a:r>
              <a:rPr lang="zh-CN" altLang="zh-CN" dirty="0">
                <a:ea typeface="宋体" panose="02010600030101010101" pitchFamily="2" charset="-122"/>
              </a:rPr>
              <a:t>：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Step1, </a:t>
            </a:r>
            <a:r>
              <a:rPr dirty="0"/>
              <a:t>选取K个点作为初始的类中心点，这些点一般都是从数据集中随机抽取的；</a:t>
            </a:r>
            <a:endParaRPr dirty="0"/>
          </a:p>
          <a:p>
            <a:pPr>
              <a:lnSpc>
                <a:spcPct val="150000"/>
              </a:lnSpc>
            </a:pPr>
            <a:r>
              <a:rPr lang="en-US" dirty="0"/>
              <a:t>Step2, </a:t>
            </a:r>
            <a:r>
              <a:rPr dirty="0"/>
              <a:t>将每个点分配到最近的类中心点，这样就形成了K个类，然后重新计算每个类的中心点</a:t>
            </a:r>
            <a:r>
              <a:rPr lang="zh-CN" dirty="0">
                <a:ea typeface="宋体" panose="02010600030101010101" pitchFamily="2" charset="-122"/>
              </a:rPr>
              <a:t>；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重复</a:t>
            </a:r>
            <a:r>
              <a:rPr lang="en-US" dirty="0"/>
              <a:t>Step2</a:t>
            </a:r>
            <a:r>
              <a:rPr dirty="0"/>
              <a:t>，直到类不发生变化，或者你也可以设置最大迭代次数，这样即使类中心点发生变化，但是只要达到最大迭代次数就会结束。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dirty="0">
                <a:ea typeface="宋体" panose="02010600030101010101" pitchFamily="2" charset="-122"/>
                <a:sym typeface="+mn-ea"/>
              </a:rPr>
              <a:t>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341755"/>
            <a:ext cx="4986655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0000"/>
                </a:solidFill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</a:rPr>
              <a:t>：你炒了一份菜，想要把它平均分到两个碟子里，该怎么分？</a:t>
            </a:r>
            <a:endParaRPr lang="zh-CN" altLang="en-US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EM</a:t>
            </a:r>
            <a:r>
              <a:rPr lang="zh-CN" altLang="en-US" sz="1600" dirty="0">
                <a:ea typeface="宋体" panose="02010600030101010101" pitchFamily="2" charset="-122"/>
              </a:rPr>
              <a:t>聚类：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主要步骤：</a:t>
            </a:r>
            <a:r>
              <a:rPr sz="1600" dirty="0"/>
              <a:t>初始化参数、观察预期、重新估计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首先是先给每个碟子初始化一些菜量，然后再观察预期，这两个步骤实际上就是期望步骤（Expectation）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如果结果存在偏差就需要重新估计参数，这个就是最大化步骤（Maximization）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755" y="2329815"/>
            <a:ext cx="5400040" cy="2374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dirty="0">
                <a:ea typeface="宋体" panose="02010600030101010101" pitchFamily="2" charset="-122"/>
                <a:sym typeface="+mn-ea"/>
              </a:rPr>
              <a:t>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341755"/>
            <a:ext cx="5115560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最大似然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  <a:endParaRPr lang="zh-CN" altLang="en-US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Maximum Likelihood，最大似然也就是最大可能性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  <a:r>
              <a:rPr 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有一男一女两个同学，现在要对他俩进行身高的比较，谁会更高呢？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（男同学高的可能性会很大 </a:t>
            </a:r>
            <a:r>
              <a:rPr lang="en-US" altLang="zh-CN" sz="1600" dirty="0">
                <a:ea typeface="宋体" panose="02010600030101010101" pitchFamily="2" charset="-122"/>
              </a:rPr>
              <a:t>=&gt; </a:t>
            </a:r>
            <a:r>
              <a:rPr lang="zh-CN" altLang="zh-CN" sz="1600" dirty="0">
                <a:ea typeface="宋体" panose="02010600030101010101" pitchFamily="2" charset="-122"/>
              </a:rPr>
              <a:t>使用</a:t>
            </a:r>
            <a:r>
              <a:rPr lang="zh-CN" sz="1600" dirty="0">
                <a:ea typeface="宋体" panose="02010600030101010101" pitchFamily="2" charset="-122"/>
              </a:rPr>
              <a:t>最大似然的概念）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最大似然估计，指的就是一件事情已经发生了，然后反推更有可能是什么因素造成的，假设有一个人比另一个人高，反推他可能是男性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最大似然估计是一种通过已知结果，估计参数的方法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5695" y="4086225"/>
            <a:ext cx="5400040" cy="237490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337935" y="1449070"/>
            <a:ext cx="5115560" cy="4479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EM</a:t>
            </a:r>
            <a:r>
              <a:rPr lang="zh-CN" altLang="en-US" sz="1600" dirty="0">
                <a:ea typeface="宋体" panose="02010600030101010101" pitchFamily="2" charset="-122"/>
              </a:rPr>
              <a:t>算法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  <a:endParaRPr lang="zh-CN" altLang="en-US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一种求解最大似然估计的方法，通过观测样本，来找出样本的模型参数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通过EM算法中的E步来进行观察，然后通过M步来进行调整A和B的参数，最后让碟子A和碟子B的参数不再发生变化为止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dirty="0">
                <a:ea typeface="宋体" panose="02010600030101010101" pitchFamily="2" charset="-122"/>
                <a:sym typeface="+mn-ea"/>
              </a:rPr>
              <a:t>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056005"/>
            <a:ext cx="5115560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EM</a:t>
            </a:r>
            <a:r>
              <a:rPr lang="zh-CN" altLang="en-US" sz="1600" dirty="0">
                <a:ea typeface="宋体" panose="02010600030101010101" pitchFamily="2" charset="-122"/>
              </a:rPr>
              <a:t>算法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  <a:endParaRPr lang="zh-CN" altLang="en-US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假设我们有A和B两枚硬币，我们做了5组实验，每组实验投掷10次，然后统计出现正面的次数（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投掷硬币时，我们不知道投掷的硬币是A还是B）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假设我们知道这个隐含的数据：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012180" y="1229995"/>
            <a:ext cx="5698490" cy="23831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想要求得硬币A和B出现正面次数的概率，直接求得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Thinking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r>
              <a:rPr lang="zh-CN" sz="1600" dirty="0">
                <a:ea typeface="宋体" panose="02010600030101010101" pitchFamily="2" charset="-122"/>
              </a:rPr>
              <a:t>不知道每次投掷的硬币是A还是B，如何求得硬币A和硬币B出现正面的概率呢？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初始化参数，假设硬币A和B的正面概率（随机指定）分别为θA=0.5和θB=0.9。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Step2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计算期望值，如果实验1投掷的是硬币A，那么正面次数为5的概率为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如果投掷的硬币B ，概率为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所以实验1更有可能投掷的是硬币A，对实验2~5重复这个计算过程，推理出来硬币顺序应该是{A，A，B，B，A}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通过假设的参数来估计未知参数，即“每次投掷是哪枚硬币”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Step3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通过猜测的结果{A, A, B, B, A}来完善初始的参数θA和θB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一直重复</a:t>
            </a:r>
            <a:r>
              <a:rPr lang="en-US" altLang="zh-CN" sz="1600" dirty="0">
                <a:ea typeface="宋体" panose="02010600030101010101" pitchFamily="2" charset="-122"/>
              </a:rPr>
              <a:t>Step2 </a:t>
            </a:r>
            <a:r>
              <a:rPr lang="zh-CN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Step3</a:t>
            </a:r>
            <a:r>
              <a:rPr lang="zh-CN" sz="1600" dirty="0">
                <a:ea typeface="宋体" panose="02010600030101010101" pitchFamily="2" charset="-122"/>
              </a:rPr>
              <a:t>，直到参数不再发生变化</a:t>
            </a: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94385" y="2629535"/>
          <a:ext cx="4050665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0570"/>
                <a:gridCol w="2030095"/>
              </a:tblGrid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实验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正面次数 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 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3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9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94385" y="4791075"/>
          <a:ext cx="4050665" cy="188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295"/>
                <a:gridCol w="1353185"/>
                <a:gridCol w="1353185"/>
              </a:tblGrid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实验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投掷的硬币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正面次数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1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A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9D1C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3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9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A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494949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400">
                        <a:solidFill>
                          <a:srgbClr val="494949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38100" marB="3810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6550025" y="1580833"/>
          <a:ext cx="1692275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193800" imgH="393700" progId="Equation.KSEE3">
                  <p:embed/>
                </p:oleObj>
              </mc:Choice>
              <mc:Fallback>
                <p:oleObj name="" r:id="rId3" imgW="11938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0025" y="1580833"/>
                        <a:ext cx="1692275" cy="565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8372475" y="1580833"/>
          <a:ext cx="1980565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1397000" imgH="393700" progId="Equation.KSEE3">
                  <p:embed/>
                </p:oleObj>
              </mc:Choice>
              <mc:Fallback>
                <p:oleObj name="" r:id="rId5" imgW="13970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2475" y="1580833"/>
                        <a:ext cx="1980565" cy="565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7252970" y="3927158"/>
          <a:ext cx="2466975" cy="34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1739900" imgH="241300" progId="Equation.KSEE3">
                  <p:embed/>
                </p:oleObj>
              </mc:Choice>
              <mc:Fallback>
                <p:oleObj name="" r:id="rId7" imgW="17399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52970" y="3927158"/>
                        <a:ext cx="2466975" cy="347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8395970" y="4331653"/>
          <a:ext cx="2665095" cy="34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1879600" imgH="241300" progId="Equation.KSEE3">
                  <p:embed/>
                </p:oleObj>
              </mc:Choice>
              <mc:Fallback>
                <p:oleObj name="" r:id="rId9" imgW="1879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95970" y="4331653"/>
                        <a:ext cx="2665095" cy="347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GMM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341755"/>
            <a:ext cx="4986655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GaussianMixture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sz="1600" dirty="0"/>
              <a:t>高斯混合模型</a:t>
            </a:r>
            <a:r>
              <a:rPr lang="zh-CN" sz="1600" dirty="0">
                <a:ea typeface="宋体" panose="02010600030101010101" pitchFamily="2" charset="-122"/>
              </a:rPr>
              <a:t>，</a:t>
            </a:r>
            <a:r>
              <a:rPr sz="1600" dirty="0"/>
              <a:t>简称GMM</a:t>
            </a:r>
            <a:r>
              <a:rPr lang="zh-CN" sz="1600" dirty="0">
                <a:ea typeface="宋体" panose="02010600030101010101" pitchFamily="2" charset="-122"/>
              </a:rPr>
              <a:t>，</a:t>
            </a:r>
            <a:r>
              <a:rPr sz="1600" dirty="0"/>
              <a:t>就是用高斯概率密度函数（二维时也称为：正态分布曲线）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模型思想：</a:t>
            </a:r>
            <a:r>
              <a:rPr sz="1600" dirty="0"/>
              <a:t>任何一个曲线，无论多么复杂，都可以用若干个高斯曲线来无限逼近它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混合高斯就是通过求解多个单高斯模型，并通过一定的权重将多个单高斯模型融合成一个模型，即最终的混合高斯模型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假设混合高斯模型由K个高斯模型组成（即K个类），则GMM的概率密度函数</a:t>
            </a:r>
            <a:endParaRPr sz="1600" dirty="0"/>
          </a:p>
          <a:p>
            <a:pPr>
              <a:lnSpc>
                <a:spcPct val="150000"/>
              </a:lnSpc>
            </a:pPr>
            <a:endParaRPr sz="1600" dirty="0"/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826770" y="5474335"/>
          <a:ext cx="458089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2602865" imgH="431800" progId="Equation.KSEE3">
                  <p:embed/>
                </p:oleObj>
              </mc:Choice>
              <mc:Fallback>
                <p:oleObj name="" r:id="rId1" imgW="2602865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6770" y="5474335"/>
                        <a:ext cx="458089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6327775" y="1426528"/>
          <a:ext cx="2458720" cy="40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397000" imgH="228600" progId="Equation.KSEE3">
                  <p:embed/>
                </p:oleObj>
              </mc:Choice>
              <mc:Fallback>
                <p:oleObj name="" r:id="rId3" imgW="13970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7775" y="1426528"/>
                        <a:ext cx="2458720" cy="404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34125" y="1341755"/>
            <a:ext cx="4986655" cy="4479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                                                     表示第k个高斯模型的概率密度函数，可以看成选定第k个模型后，该模型产生x的概率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p(k)=πk 是第k个高斯模型的权重，称作选择第k个模型的先验概率，且满足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GMM的目的就是找到一个合适的高斯分布（也就是确定高斯分布的参数μ,Σ），使得这个高斯分布能产生这组样本的可能性尽可能大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高斯混合模型是聚类，是机器学习中对“无标签数据”进行训练得到的分类结果（分类结果由概率表示，概率大者，则认为属于这一类）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8110220" y="3425825"/>
          <a:ext cx="102870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584200" imgH="431800" progId="Equation.KSEE3">
                  <p:embed/>
                </p:oleObj>
              </mc:Choice>
              <mc:Fallback>
                <p:oleObj name="" r:id="rId5" imgW="5842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20" y="3425825"/>
                        <a:ext cx="102870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聚类算法（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GMM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1655" y="1075055"/>
            <a:ext cx="5264785" cy="4479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GaussianMixture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常用聚类算法，使用了EM算法进行迭代计算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</a:rPr>
              <a:t>GMM</a:t>
            </a:r>
            <a:r>
              <a:rPr lang="zh-CN" sz="1600" dirty="0">
                <a:ea typeface="宋体" panose="02010600030101010101" pitchFamily="2" charset="-122"/>
              </a:rPr>
              <a:t>模型假设每个簇的数据都是符合高斯分布的，当前数据呈现的分布就是各个簇的高斯分布的叠加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均值 u</a:t>
            </a:r>
            <a:r>
              <a:rPr lang="en-US" altLang="zh-CN" sz="1600" dirty="0">
                <a:ea typeface="宋体" panose="02010600030101010101" pitchFamily="2" charset="-122"/>
              </a:rPr>
              <a:t>k</a:t>
            </a:r>
            <a:r>
              <a:rPr lang="zh-CN" sz="1600" dirty="0">
                <a:ea typeface="宋体" panose="02010600030101010101" pitchFamily="2" charset="-122"/>
              </a:rPr>
              <a:t> 和方差 ∑</a:t>
            </a:r>
            <a:r>
              <a:rPr lang="en-US" altLang="zh-CN" sz="1600" dirty="0">
                <a:ea typeface="宋体" panose="02010600030101010101" pitchFamily="2" charset="-122"/>
              </a:rPr>
              <a:t>k</a:t>
            </a:r>
            <a:r>
              <a:rPr lang="zh-CN" sz="1600" dirty="0">
                <a:ea typeface="宋体" panose="02010600030101010101" pitchFamily="2" charset="-122"/>
              </a:rPr>
              <a:t> 是待估计的参数，此外每个分模型还有一个参数 π</a:t>
            </a:r>
            <a:r>
              <a:rPr lang="en-US" altLang="zh-CN" sz="1600" dirty="0">
                <a:ea typeface="宋体" panose="02010600030101010101" pitchFamily="2" charset="-122"/>
              </a:rPr>
              <a:t>k</a:t>
            </a:r>
            <a:r>
              <a:rPr lang="zh-CN" sz="1600" dirty="0">
                <a:ea typeface="宋体" panose="02010600030101010101" pitchFamily="2" charset="-122"/>
              </a:rPr>
              <a:t>，理解为权重或生成数据的概率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我们不知道最佳的K个高斯分布的各自3个参数，每次循环：</a:t>
            </a:r>
            <a:r>
              <a:rPr lang="en-US" altLang="zh-CN" sz="1600" dirty="0">
                <a:ea typeface="宋体" panose="02010600030101010101" pitchFamily="2" charset="-122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固定当前的高斯分布不变 </a:t>
            </a:r>
            <a:r>
              <a:rPr lang="en-US" altLang="zh-CN" sz="1600" dirty="0">
                <a:ea typeface="宋体" panose="02010600030101010101" pitchFamily="2" charset="-122"/>
              </a:rPr>
              <a:t>=&gt; </a:t>
            </a:r>
            <a:r>
              <a:rPr lang="zh-CN" sz="1600" dirty="0">
                <a:ea typeface="宋体" panose="02010600030101010101" pitchFamily="2" charset="-122"/>
              </a:rPr>
              <a:t>获得每个数据点由各个高斯分布生成的概率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Step2</a:t>
            </a:r>
            <a:r>
              <a:rPr lang="zh-CN" altLang="en-US" sz="1600" dirty="0">
                <a:ea typeface="宋体" panose="02010600030101010101" pitchFamily="2" charset="-122"/>
              </a:rPr>
              <a:t>，</a:t>
            </a:r>
            <a:r>
              <a:rPr lang="zh-CN" sz="1600" dirty="0">
                <a:ea typeface="宋体" panose="02010600030101010101" pitchFamily="2" charset="-122"/>
              </a:rPr>
              <a:t>固定这个生成概率不变，根据数据点和生成概率，获得一个组更佳的高斯分布</a:t>
            </a:r>
            <a:endParaRPr 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循环往复，直到参数的不再变化 </a:t>
            </a:r>
            <a:r>
              <a:rPr lang="en-US" altLang="zh-CN" sz="1600" dirty="0">
                <a:ea typeface="宋体" panose="02010600030101010101" pitchFamily="2" charset="-122"/>
              </a:rPr>
              <a:t>=&gt; </a:t>
            </a:r>
            <a:r>
              <a:rPr lang="zh-CN" sz="1600" dirty="0">
                <a:ea typeface="宋体" panose="02010600030101010101" pitchFamily="2" charset="-122"/>
              </a:rPr>
              <a:t>得到合理的高斯分布</a:t>
            </a: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8020" y="1341755"/>
            <a:ext cx="4337685" cy="2517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170" y="3961130"/>
            <a:ext cx="4354195" cy="2517140"/>
          </a:xfrm>
          <a:prstGeom prst="rect">
            <a:avLst/>
          </a:prstGeom>
        </p:spPr>
      </p:pic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744220" y="3618230"/>
          <a:ext cx="458089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2602865" imgH="431800" progId="Equation.KSEE3">
                  <p:embed/>
                </p:oleObj>
              </mc:Choice>
              <mc:Fallback>
                <p:oleObj name="" r:id="rId3" imgW="2602865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4220" y="3618230"/>
                        <a:ext cx="458089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聚类算法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78510" y="1437005"/>
            <a:ext cx="5382260" cy="42932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K-Means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工具：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>
                <a:sym typeface="+mn-ea"/>
              </a:rPr>
              <a:t>from sklearn.cluster import KMeans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>
                <a:sym typeface="+mn-ea"/>
              </a:rPr>
              <a:t>KMeans(n_clusters=8, max_iter=300)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n_clusters：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聚类个数，</a:t>
            </a:r>
            <a:r>
              <a:rPr sz="1600" dirty="0">
                <a:sym typeface="+mn-ea"/>
              </a:rPr>
              <a:t>缺省值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为</a:t>
            </a:r>
            <a:r>
              <a:rPr sz="1600" dirty="0">
                <a:sym typeface="+mn-ea"/>
              </a:rPr>
              <a:t>8 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max_iter：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执行一次k-means算法所进行的最大迭代数，</a:t>
            </a:r>
            <a:r>
              <a:rPr sz="1600" dirty="0">
                <a:sym typeface="+mn-ea"/>
              </a:rPr>
              <a:t>缺省值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为</a:t>
            </a:r>
            <a:r>
              <a:rPr sz="1600" dirty="0">
                <a:sym typeface="+mn-ea"/>
              </a:rPr>
              <a:t>300 </a:t>
            </a:r>
            <a:endParaRPr sz="16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275070" y="1437005"/>
            <a:ext cx="5550535" cy="42932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GMM</a:t>
            </a:r>
            <a:r>
              <a:rPr lang="zh-CN" altLang="zh-CN" sz="1600" dirty="0">
                <a:ea typeface="宋体" panose="02010600030101010101" pitchFamily="2" charset="-122"/>
              </a:rPr>
              <a:t>工具：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from sklearn.mixture import GaussianMixture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GaussianMixture(n_components=1, covariance_type="full")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ym typeface="+mn-ea"/>
              </a:rPr>
              <a:t>n</a:t>
            </a:r>
            <a:r>
              <a:rPr sz="1600" dirty="0">
                <a:sym typeface="+mn-ea"/>
              </a:rPr>
              <a:t>_components</a:t>
            </a:r>
            <a:r>
              <a:rPr sz="1600" dirty="0"/>
              <a:t>：</a:t>
            </a:r>
            <a:r>
              <a:rPr lang="zh-CN" sz="1600" dirty="0">
                <a:ea typeface="宋体" panose="02010600030101010101" pitchFamily="2" charset="-122"/>
              </a:rPr>
              <a:t>聚类个数，</a:t>
            </a:r>
            <a:r>
              <a:rPr sz="1600" dirty="0"/>
              <a:t>缺省值</a:t>
            </a:r>
            <a:r>
              <a:rPr lang="zh-CN" sz="1600" dirty="0">
                <a:ea typeface="宋体" panose="02010600030101010101" pitchFamily="2" charset="-122"/>
              </a:rPr>
              <a:t>为</a:t>
            </a:r>
            <a:r>
              <a:rPr lang="en-US" sz="1600" dirty="0"/>
              <a:t>1</a:t>
            </a:r>
            <a:r>
              <a:rPr sz="1600" dirty="0"/>
              <a:t> 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/>
              <a:t>covariance_type：协方差类型</a:t>
            </a:r>
            <a:r>
              <a:rPr lang="zh-CN" sz="1600" dirty="0">
                <a:ea typeface="宋体" panose="02010600030101010101" pitchFamily="2" charset="-122"/>
              </a:rPr>
              <a:t>，一共</a:t>
            </a:r>
            <a:r>
              <a:rPr lang="en-US" altLang="zh-CN" sz="1600" dirty="0">
                <a:ea typeface="宋体" panose="02010600030101010101" pitchFamily="2" charset="-122"/>
              </a:rPr>
              <a:t>4</a:t>
            </a:r>
            <a:r>
              <a:rPr lang="zh-CN" altLang="en-US" sz="1600" dirty="0">
                <a:ea typeface="宋体" panose="02010600030101010101" pitchFamily="2" charset="-122"/>
              </a:rPr>
              <a:t>种，默认为</a:t>
            </a:r>
            <a:r>
              <a:rPr lang="en-US" altLang="zh-CN" sz="1600" dirty="0">
                <a:ea typeface="宋体" panose="02010600030101010101" pitchFamily="2" charset="-122"/>
              </a:rPr>
              <a:t>full</a:t>
            </a:r>
            <a:endParaRPr sz="1600" dirty="0"/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</a:t>
            </a:r>
            <a:r>
              <a:rPr sz="1600" dirty="0"/>
              <a:t>full</a:t>
            </a:r>
            <a:r>
              <a:rPr sz="1600" dirty="0">
                <a:sym typeface="+mn-ea"/>
              </a:rPr>
              <a:t>"</a:t>
            </a:r>
            <a:r>
              <a:rPr sz="1600" dirty="0"/>
              <a:t>,</a:t>
            </a:r>
            <a:r>
              <a:rPr sz="1600" dirty="0">
                <a:sym typeface="+mn-ea"/>
              </a:rPr>
              <a:t>完全协方差矩阵（元素都不为零）</a:t>
            </a:r>
            <a:endParaRPr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"tied"</a:t>
            </a:r>
            <a:r>
              <a:rPr sz="1600" dirty="0">
                <a:sym typeface="+mn-ea"/>
              </a:rPr>
              <a:t>,相同的完全协方差矩阵（HMM会用到）</a:t>
            </a:r>
            <a:endParaRPr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"diag"</a:t>
            </a:r>
            <a:r>
              <a:rPr sz="1600" dirty="0">
                <a:sym typeface="+mn-ea"/>
              </a:rPr>
              <a:t>,对角协方差矩阵（非对角为零，对角不为零）</a:t>
            </a:r>
            <a:endParaRPr sz="16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sym typeface="+mn-ea"/>
              </a:rPr>
              <a:t>covariance_type</a:t>
            </a:r>
            <a:r>
              <a:rPr lang="en-US" sz="1600" dirty="0">
                <a:sym typeface="+mn-ea"/>
              </a:rPr>
              <a:t>=</a:t>
            </a:r>
            <a:r>
              <a:rPr sz="1600" dirty="0">
                <a:sym typeface="+mn-ea"/>
              </a:rPr>
              <a:t>"spherical"</a:t>
            </a:r>
            <a:r>
              <a:rPr sz="1600" dirty="0">
                <a:sym typeface="+mn-ea"/>
              </a:rPr>
              <a:t>,球面协方差矩阵（非对角为零，对角完全相同，球面特性）</a:t>
            </a:r>
            <a:endParaRPr sz="1600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支亚洲球队进行聚类</a:t>
            </a:r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6714490" y="1722755"/>
            <a:ext cx="4993005" cy="4244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Min-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max规范化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将原始数据投射到指定的空间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[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min,max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]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新数值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= （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原数值-极小值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）/ (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极大值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-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极小值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)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当min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=0, max=1时，为[0,1]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规范化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sklearn中的MinMaxScaler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Z-Score</a:t>
            </a:r>
            <a:r>
              <a:rPr lang="zh-CN" altLang="en-US" dirty="0"/>
              <a:t>规范化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将原始数据转换为正态分布的形式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新数值 = （原数值 - 均值）/ 标准差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sklearn中的preprocessing.scale()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/>
              <a:t>小数定标规范化</a:t>
            </a:r>
            <a:endParaRPr lang="zh-CN" alt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通过移动小数点的位置来进行规范化</a:t>
            </a:r>
            <a:endParaRPr lang="zh-CN" alt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使用numpy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41070" y="1360678"/>
          <a:ext cx="536194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485"/>
                <a:gridCol w="1340485"/>
                <a:gridCol w="1340485"/>
                <a:gridCol w="1340485"/>
              </a:tblGrid>
              <a:tr h="487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0.207692308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0.085714286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0.253846154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0.5625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0.438461538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0.515384615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0.361538462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0.415384615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0.676923077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0.523076923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0.407692308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0.584615385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0.046153846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0.428571429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0.323076923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0.646153846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0.969230769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3098800"/>
            <a:ext cx="5667375" cy="1819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0275" y="1901190"/>
            <a:ext cx="959866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Min-max规范化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进行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[0, 1]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规范化之后，可以让不同维度的特征数据，在同一标准下可以进行比较</a:t>
            </a:r>
            <a:endParaRPr kumimoji="0" lang="zh-CN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1132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About Thinking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传统机器学习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OR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深度模型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分类回归算法：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逻辑回归，线性回归，决策树，LDA，朴素贝叶斯，SVM，KNN，AdaBoost，XGBoost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聚类算法：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K-Means，EM聚类，Mean-Shift，DBSCAN，层次</a:t>
            </a:r>
            <a:r>
              <a:rPr lang="zh-CN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聚类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PCA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推荐算法：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基于标签推荐：SimpleTagBased，NormTagBased，TagBased-TFIDF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基于内容的推荐</a:t>
            </a:r>
            <a:endParaRPr 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基于协同过滤：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User-CF, Item-CF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预估：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GBDT+LR, Wide &amp; Deep, FM, FFM, DeepFM, NFM, Deep &amp; Cross, 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xDeepFM, 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DIN, DIEN, DSIN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6452870" y="1636395"/>
            <a:ext cx="503174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Z-Score</a:t>
            </a:r>
            <a:r>
              <a:rPr lang="zh-CN" altLang="en-US">
                <a:ea typeface="宋体" panose="02010600030101010101" pitchFamily="2" charset="-122"/>
                <a:sym typeface="Calibri" panose="020F0502020204030204"/>
              </a:rPr>
              <a:t>规范化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>
                <a:ea typeface="宋体" panose="02010600030101010101" pitchFamily="2" charset="-122"/>
                <a:sym typeface="Calibri" panose="020F0502020204030204"/>
              </a:rPr>
              <a:t>新数值 = （原数值 - 均值）/ 标准差</a:t>
            </a:r>
            <a:endParaRPr lang="zh-CN" altLang="en-US"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当前用得最多的数据标准化方式。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回答了这样一个问题："给定数据距离其均值多少个标准差"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915" y="3282950"/>
            <a:ext cx="6305550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325" y="1763395"/>
            <a:ext cx="5129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Thinking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假设A与B的考试成绩都为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85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分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A的考卷满分是100分（及格60分）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B的考卷满分是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0分（及格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9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0分）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两个人的成绩 谁更好？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6325" y="3477895"/>
            <a:ext cx="5129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假设A所在的班级平均分为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90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，标准差为10。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B所在的班级平均分为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0，标准差为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2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那么A的新数值=(8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5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90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)/10=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.5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B的新数值=(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85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)/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2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0=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0.25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76325" y="1763395"/>
            <a:ext cx="624840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ym typeface="Calibri" panose="020F0502020204030204"/>
              </a:rPr>
              <a:t>数据规范化的方式：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小数定标规范化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通过移动小数点的位置来进行规范化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比如A的取值范围 [-9999,666]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的新数值=原数值/1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0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000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548505" y="29859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07990" y="3032125"/>
            <a:ext cx="62484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ea typeface="宋体" panose="02010600030101010101" pitchFamily="2" charset="-122"/>
                <a:sym typeface="Calibri" panose="020F0502020204030204"/>
              </a:rPr>
              <a:t>通过移动小数点，将数值映射到 </a:t>
            </a:r>
            <a:r>
              <a:rPr lang="en-US" altLang="zh-CN" dirty="0">
                <a:ea typeface="宋体" panose="02010600030101010101" pitchFamily="2" charset="-122"/>
                <a:sym typeface="Calibri" panose="020F0502020204030204"/>
              </a:rPr>
              <a:t>[-1, 1]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K-Means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进行聚类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76325" y="1763395"/>
            <a:ext cx="9705340" cy="2428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8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如何对</a:t>
            </a:r>
            <a:r>
              <a:rPr kumimoji="0" lang="en-US" altLang="zh-CN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18</a:t>
            </a: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支球队的数据进行规范化？</a:t>
            </a: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在</a:t>
            </a:r>
            <a:r>
              <a:rPr kumimoji="0" lang="en-US" altLang="zh-CN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Python</a:t>
            </a: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中如何实现？</a:t>
            </a: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使用</a:t>
            </a:r>
            <a:r>
              <a:rPr lang="en-US" altLang="zh-CN" dirty="0">
                <a:ea typeface="宋体" panose="02010600030101010101" pitchFamily="2" charset="-122"/>
              </a:rPr>
              <a:t>K-Means</a:t>
            </a:r>
            <a:r>
              <a:rPr lang="zh-CN" altLang="en-US" dirty="0">
                <a:ea typeface="宋体" panose="02010600030101010101" pitchFamily="2" charset="-122"/>
              </a:rPr>
              <a:t>进行聚类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68450"/>
            <a:ext cx="5900420" cy="43516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500" dirty="0"/>
              <a:t># 数据</a:t>
            </a:r>
            <a:r>
              <a:rPr lang="zh-CN" sz="1500" dirty="0">
                <a:ea typeface="宋体" panose="02010600030101010101" pitchFamily="2" charset="-122"/>
              </a:rPr>
              <a:t>加载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data = pd.read_csv('team_cluster_data.csv', encoding='gbk')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train_x = data[["2019国际排名","2018世界杯排名","2015亚洲杯排名"]]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kmeans = KMeans(n_clusters=3)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# 规范化到[0,1]空间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min_max_scaler=preprocessing.MinMaxScaler()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train_x=min_max_scaler.fit_transform(train_x)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# </a:t>
            </a:r>
            <a:r>
              <a:rPr lang="zh-CN" sz="1500" dirty="0">
                <a:ea typeface="宋体" panose="02010600030101010101" pitchFamily="2" charset="-122"/>
              </a:rPr>
              <a:t>使用</a:t>
            </a:r>
            <a:r>
              <a:rPr sz="1500" dirty="0"/>
              <a:t>kmeans</a:t>
            </a:r>
            <a:r>
              <a:rPr lang="zh-CN" sz="1500" dirty="0">
                <a:ea typeface="宋体" panose="02010600030101010101" pitchFamily="2" charset="-122"/>
              </a:rPr>
              <a:t>进行聚类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kmeans.fit(train_x)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predict_y = kmeans.predict(train_x)</a:t>
            </a:r>
            <a:endParaRPr sz="15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738620" y="1715135"/>
            <a:ext cx="545401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# </a:t>
            </a:r>
            <a:r>
              <a:rPr lang="zh-CN" sz="1500" dirty="0">
                <a:ea typeface="宋体" panose="02010600030101010101" pitchFamily="2" charset="-122"/>
              </a:rPr>
              <a:t>使用</a:t>
            </a:r>
            <a:r>
              <a:rPr lang="en-US" altLang="zh-CN" sz="1500" dirty="0">
                <a:ea typeface="宋体" panose="02010600030101010101" pitchFamily="2" charset="-122"/>
              </a:rPr>
              <a:t>GMM</a:t>
            </a:r>
            <a:r>
              <a:rPr lang="zh-CN" altLang="en-US" sz="1500" dirty="0">
                <a:ea typeface="宋体" panose="02010600030101010101" pitchFamily="2" charset="-122"/>
              </a:rPr>
              <a:t>进行聚类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from sklearn.mixture import GaussianMixture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model = GaussianMixture(n_components=3, covariance_type="full")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model.fit(train_x)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predict_y = model.predict(train_x)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endParaRPr sz="1500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支亚洲球队进行聚类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7066915" y="2185035"/>
            <a:ext cx="4753610" cy="2490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聚类是无监督的学习，具体含义需要我们指定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什么时候使用聚类：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缺乏足够的先验知识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人工打标签太贵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52425" y="1156843"/>
          <a:ext cx="664845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690"/>
                <a:gridCol w="1329690"/>
                <a:gridCol w="1329690"/>
                <a:gridCol w="1329690"/>
                <a:gridCol w="1329690"/>
              </a:tblGrid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聚类结果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如何利用用户标签做推荐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43038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Delicious数据集：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1867名用户，105000个书签</a:t>
            </a:r>
            <a:r>
              <a:rPr lang="zh-CN" dirty="0">
                <a:ea typeface="宋体" panose="02010600030101010101" pitchFamily="2" charset="-122"/>
              </a:rPr>
              <a:t>，53388个标签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https://grouplens.org/datasets/hetrec-2011/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格式：userID     bookmarkID     tagID     timestamp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如何利用用户标签做推荐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SimpleTagBased算法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统计每个用户的常用标签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对每个标签，统计被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打过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这个标签次数最多的商品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对于一个用户，找到他常用的标签，然后找到具有这些标签的最热门物品推荐给他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对商品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的兴趣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47210" y="5015230"/>
          <a:ext cx="6332855" cy="74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" imgW="2920365" imgH="342900" progId="Equation.KSEE3">
                  <p:embed/>
                </p:oleObj>
              </mc:Choice>
              <mc:Fallback>
                <p:oleObj name="" r:id="rId1" imgW="2920365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47210" y="5015230"/>
                        <a:ext cx="6332855" cy="743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559935" y="5824220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</a:t>
            </a:r>
            <a:r>
              <a:rPr lang="en-US" altLang="zh-CN" sz="2200" dirty="0">
                <a:ea typeface="宋体" panose="02010600030101010101" pitchFamily="2" charset="-122"/>
              </a:rPr>
              <a:t>u</a:t>
            </a:r>
            <a:r>
              <a:rPr lang="zh-CN" sz="2200" dirty="0">
                <a:ea typeface="宋体" panose="02010600030101010101" pitchFamily="2" charset="-122"/>
              </a:rPr>
              <a:t>使用过标签</a:t>
            </a:r>
            <a:r>
              <a:rPr lang="en-US" altLang="zh-CN" sz="2200" dirty="0">
                <a:ea typeface="宋体" panose="02010600030101010101" pitchFamily="2" charset="-122"/>
              </a:rPr>
              <a:t>t</a:t>
            </a:r>
            <a:r>
              <a:rPr lang="zh-CN" altLang="en-US" sz="2200" dirty="0">
                <a:ea typeface="宋体" panose="02010600030101010101" pitchFamily="2" charset="-122"/>
              </a:rPr>
              <a:t>的次数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8534400" y="5795645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商品</a:t>
            </a:r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zh-CN" altLang="en-US" dirty="0">
                <a:ea typeface="宋体" panose="02010600030101010101" pitchFamily="2" charset="-122"/>
              </a:rPr>
              <a:t>被打过</a:t>
            </a:r>
            <a:r>
              <a:rPr lang="zh-CN" dirty="0">
                <a:ea typeface="宋体" panose="02010600030101010101" pitchFamily="2" charset="-122"/>
              </a:rPr>
              <a:t>标签</a:t>
            </a:r>
            <a:r>
              <a:rPr lang="en-US" altLang="zh-CN" dirty="0">
                <a:ea typeface="宋体" panose="02010600030101010101" pitchFamily="2" charset="-122"/>
              </a:rPr>
              <a:t>t</a:t>
            </a:r>
            <a:r>
              <a:rPr lang="zh-CN" altLang="en-US" dirty="0">
                <a:ea typeface="宋体" panose="02010600030101010101" pitchFamily="2" charset="-122"/>
              </a:rPr>
              <a:t>的次数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2280000">
            <a:off x="6602730" y="557276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下箭头 7"/>
          <p:cNvSpPr/>
          <p:nvPr/>
        </p:nvSpPr>
        <p:spPr>
          <a:xfrm rot="19440000">
            <a:off x="9458325" y="556133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如何利用用户标签做推荐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数据结构定义：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 err="1">
                <a:latin typeface="宋体" panose="02010600030101010101" pitchFamily="2" charset="-122"/>
                <a:ea typeface="宋体" panose="02010600030101010101" pitchFamily="2" charset="-122"/>
              </a:rPr>
              <a:t>用户打标签记录</a:t>
            </a:r>
            <a:r>
              <a:rPr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 smtClean="0"/>
              <a:t>records</a:t>
            </a:r>
            <a:r>
              <a:rPr dirty="0" smtClean="0"/>
              <a:t>[</a:t>
            </a:r>
            <a:r>
              <a:rPr dirty="0" err="1" smtClean="0"/>
              <a:t>i</a:t>
            </a:r>
            <a:r>
              <a:rPr dirty="0"/>
              <a:t>] = {user, item, tag}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用户打过的标签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 smtClean="0"/>
              <a:t>user_tags</a:t>
            </a:r>
            <a:r>
              <a:rPr dirty="0" smtClean="0"/>
              <a:t>[u</a:t>
            </a:r>
            <a:r>
              <a:rPr dirty="0"/>
              <a:t>][t] 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用户打过标签的商品：</a:t>
            </a:r>
            <a:r>
              <a:rPr lang="en-US" altLang="zh-CN" dirty="0">
                <a:ea typeface="宋体" panose="02010600030101010101" pitchFamily="2" charset="-122"/>
              </a:rPr>
              <a:t>user_items[u][i]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打上某标签的商品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 smtClean="0"/>
              <a:t>tag_items</a:t>
            </a:r>
            <a:r>
              <a:rPr dirty="0" smtClean="0"/>
              <a:t>[t</a:t>
            </a:r>
            <a:r>
              <a:rPr dirty="0"/>
              <a:t>][i]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某标签使用过的用户：</a:t>
            </a:r>
            <a:r>
              <a:rPr lang="zh-CN" altLang="en-US" dirty="0">
                <a:ea typeface="宋体" panose="02010600030101010101" pitchFamily="2" charset="-122"/>
              </a:rPr>
              <a:t>tags_users</a:t>
            </a:r>
            <a:r>
              <a:rPr lang="en-US" altLang="zh-CN" dirty="0">
                <a:ea typeface="宋体" panose="02010600030101010101" pitchFamily="2" charset="-122"/>
              </a:rPr>
              <a:t>[t][u]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评测指标：准确率，召回率，精确率，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值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准确率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召回率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精确率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F值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当</a:t>
            </a:r>
            <a:endParaRPr lang="zh-CN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354445" y="2223770"/>
          <a:ext cx="4719320" cy="186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830"/>
                <a:gridCol w="1179830"/>
                <a:gridCol w="1179830"/>
                <a:gridCol w="1179830"/>
              </a:tblGrid>
              <a:tr h="4667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预测类别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6672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实际类别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Yes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Yes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98040" y="1419860"/>
          <a:ext cx="38004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" r:id="rId3" imgW="1981200" imgH="393700" progId="Equation.KSEE3">
                  <p:embed/>
                </p:oleObj>
              </mc:Choice>
              <mc:Fallback>
                <p:oleObj name="" r:id="rId3" imgW="1981200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8040" y="1419860"/>
                        <a:ext cx="380047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08835" y="2157730"/>
          <a:ext cx="214439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" r:id="rId5" imgW="1117600" imgH="393700" progId="Equation.KSEE3">
                  <p:embed/>
                </p:oleObj>
              </mc:Choice>
              <mc:Fallback>
                <p:oleObj name="" r:id="rId5" imgW="1117600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8835" y="2157730"/>
                        <a:ext cx="214439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85658" y="2896235"/>
          <a:ext cx="25336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" r:id="rId7" imgW="1320165" imgH="393700" progId="Equation.KSEE3">
                  <p:embed/>
                </p:oleObj>
              </mc:Choice>
              <mc:Fallback>
                <p:oleObj name="" r:id="rId7" imgW="1320165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85658" y="2896235"/>
                        <a:ext cx="25336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74863" y="3641725"/>
          <a:ext cx="3437890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" r:id="rId9" imgW="1790700" imgH="444500" progId="Equation.KSEE3">
                  <p:embed/>
                </p:oleObj>
              </mc:Choice>
              <mc:Fallback>
                <p:oleObj name="" r:id="rId9" imgW="1790700" imgH="4445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4863" y="3641725"/>
                        <a:ext cx="3437890" cy="853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42695" y="4620260"/>
          <a:ext cx="4194175" cy="805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" r:id="rId11" imgW="2184400" imgH="419100" progId="Equation.KSEE3">
                  <p:embed/>
                </p:oleObj>
              </mc:Choice>
              <mc:Fallback>
                <p:oleObj name="" r:id="rId11" imgW="2184400" imgH="4191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42695" y="4620260"/>
                        <a:ext cx="4194175" cy="805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Delicious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数据集 推荐结果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460500" y="1410970"/>
          <a:ext cx="9149715" cy="497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635"/>
                <a:gridCol w="1016635"/>
                <a:gridCol w="1016635"/>
                <a:gridCol w="1016635"/>
                <a:gridCol w="1016635"/>
                <a:gridCol w="1016635"/>
                <a:gridCol w="1016635"/>
                <a:gridCol w="1016635"/>
                <a:gridCol w="1016635"/>
              </a:tblGrid>
              <a:tr h="553085">
                <a:tc>
                  <a:txBody>
                    <a:bodyPr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SimpleTagBased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NormTagBased-1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NormTagBased-2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TagBased-TFIDF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0.829%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0.355%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0.907%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0.388%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0.806%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0.345%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1.008%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0.638%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0.577%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0.494%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0.761%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0.652%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0.507%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0.868%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0.428%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0.940%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0.381%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1.304%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0.356%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1.218%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0.300%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1.026%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0.402%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1.376%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1.635%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0.287%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1.476%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0.328%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1.687%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0.276%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1.893%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0.255%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1.750%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0.237%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1.620%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0.297%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2.033%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0.248%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2.124%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2.061%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0.222%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1.903%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0.269%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2.306%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lang="zh-CN" altLang="zh-CN" dirty="0"/>
          </a:p>
        </p:txBody>
      </p:sp>
      <p:sp>
        <p:nvSpPr>
          <p:cNvPr id="17" name="圆角矩形 16"/>
          <p:cNvSpPr/>
          <p:nvPr/>
        </p:nvSpPr>
        <p:spPr>
          <a:xfrm>
            <a:off x="1967865" y="232664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41880" y="2433955"/>
            <a:ext cx="84518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463925" y="247205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983355" y="231394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1615" y="2326640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人工特征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898765" y="22567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47025" y="235521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权重学习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933940" y="22567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82200" y="235521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预测结果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6125845" y="2462530"/>
            <a:ext cx="1176020" cy="3130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9422765" y="2415540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967865" y="37185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41880" y="3825875"/>
            <a:ext cx="84518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463925" y="386397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983355" y="37058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031615" y="3718560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基础特征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946390" y="3696335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94650" y="3794760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权重学习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962515" y="36677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10775" y="376618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预测结果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9441815" y="384492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002020" y="37045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004560" y="3686175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多层复杂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特征提取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5475605" y="385127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7479030" y="3863340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2560" y="2459990"/>
            <a:ext cx="174180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传统机器学习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9425" y="3794760"/>
            <a:ext cx="139001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6" grpId="0"/>
      <p:bldP spid="28" grpId="0"/>
      <p:bldP spid="35" grpId="0"/>
      <p:bldP spid="38" grpId="0"/>
      <p:bldP spid="40" grpId="0"/>
      <p:bldP spid="42" grpId="0"/>
      <p:bldP spid="46" grpId="0"/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Simple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TagBased算法进行改进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80000" lnSpcReduction="100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NormTagBased算法：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进行归一化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TagBased-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TFIDF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算法：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如果一个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tag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很热门，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会导致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user_tags[t]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很大，所以即使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tag_items[u,t]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很小，也会导致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score(u,i)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很大。给热门标签过大的权重，不能反应用户个性化的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兴趣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这里借鉴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TF-IDF的思想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tag_users[t]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表示标签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被多少个不同的用户使用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68040" y="1862455"/>
          <a:ext cx="6444615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2971800" imgH="419100" progId="Equation.KSEE3">
                  <p:embed/>
                </p:oleObj>
              </mc:Choice>
              <mc:Fallback>
                <p:oleObj name="" r:id="rId1" imgW="29718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8040" y="1862455"/>
                        <a:ext cx="6444615" cy="909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57730" y="5411470"/>
          <a:ext cx="7105650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3276600" imgH="419100" progId="Equation.KSEE3">
                  <p:embed/>
                </p:oleObj>
              </mc:Choice>
              <mc:Fallback>
                <p:oleObj name="" r:id="rId3" imgW="32766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7730" y="5411470"/>
                        <a:ext cx="7105650" cy="91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Simple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TagBased算法进行改进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什么是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TF-IDF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Term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词频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一个单词的重要性和它在文档中出现的次数呈正比。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Inverse Document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逆向文档频率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一个单词在文档中的区分度。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这个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单词出现的文档数越少，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区分度越大，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越大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56480" y="5114925"/>
          <a:ext cx="504634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1" imgW="2108200" imgH="419100" progId="Equation.KSEE3">
                  <p:embed/>
                </p:oleObj>
              </mc:Choice>
              <mc:Fallback>
                <p:oleObj name="" r:id="rId1" imgW="2108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56480" y="5114925"/>
                        <a:ext cx="504634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47995" y="1875790"/>
          <a:ext cx="35274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" r:id="rId3" imgW="1473200" imgH="419100" progId="Equation.KSEE3">
                  <p:embed/>
                </p:oleObj>
              </mc:Choice>
              <mc:Fallback>
                <p:oleObj name="" r:id="rId3" imgW="1473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7995" y="1875790"/>
                        <a:ext cx="352742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如何给用户推荐标签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当用户u给物品i打标签时，可以给用户推荐和物品i相关的标签，方法如下：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给用户u推荐整个系统最热门的标签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给用户u推荐物品i上最热门的标签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给用户u推荐他自己经常使用的标签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将方法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dirty="0">
                <a:ea typeface="宋体" panose="02010600030101010101" pitchFamily="2" charset="-122"/>
              </a:rPr>
              <a:t>进行加权融合，生成最终的标签推荐结果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基于内容的推荐系统架构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fontScale="87500" lnSpcReduction="200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物品表示 Item Representation：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为每个item抽取出</a:t>
            </a:r>
            <a:r>
              <a:rPr lang="en-US" altLang="zh-CN" dirty="0">
                <a:ea typeface="宋体" panose="02010600030101010101" pitchFamily="2" charset="-122"/>
              </a:rPr>
              <a:t>features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特征学习Profile Learning：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利用一个用户过去喜欢（不喜欢）的item的特征数据，来学习该用户的喜好特征（profile）；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生成推荐列表Recommendation Generation：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通过用户profile与候选item的特征，推荐相关性最大的item。 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基于内容的推荐系统架构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535" y="1525905"/>
            <a:ext cx="6206490" cy="40894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400925" y="1593850"/>
            <a:ext cx="441579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200" dirty="0" err="1" smtClean="0">
                <a:ea typeface="宋体" panose="02010600030101010101" pitchFamily="2" charset="-122"/>
              </a:rPr>
              <a:t>标签可以作为用户的画像Profil</a:t>
            </a:r>
            <a:r>
              <a:rPr lang="en-US" sz="2200" dirty="0" err="1" smtClean="0">
                <a:ea typeface="宋体" panose="02010600030101010101" pitchFamily="2" charset="-122"/>
              </a:rPr>
              <a:t>e</a:t>
            </a:r>
            <a:r>
              <a:rPr lang="zh-CN" altLang="en-US" sz="2200" dirty="0" smtClean="0">
                <a:ea typeface="宋体" panose="02010600030101010101" pitchFamily="2" charset="-122"/>
              </a:rPr>
              <a:t>，</a:t>
            </a:r>
            <a:r>
              <a:rPr sz="2200" dirty="0" err="1" smtClean="0">
                <a:ea typeface="宋体" panose="02010600030101010101" pitchFamily="2" charset="-122"/>
              </a:rPr>
              <a:t>也可以作为</a:t>
            </a:r>
            <a:r>
              <a:rPr sz="2200" dirty="0" err="1">
                <a:ea typeface="宋体" panose="02010600030101010101" pitchFamily="2" charset="-122"/>
              </a:rPr>
              <a:t>Item的特征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</a:rPr>
              <a:t>User=&gt;Item之间的匹配程度：</a:t>
            </a:r>
            <a:endParaRPr lang="zh-CN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SimpleTagBased</a:t>
            </a:r>
            <a:endParaRPr lang="zh-CN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NormTagBased</a:t>
            </a:r>
            <a:endParaRPr lang="zh-CN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TagBased-TFIDF</a:t>
            </a:r>
            <a:endParaRPr 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1790" y="1547495"/>
            <a:ext cx="579247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聚类是一种降维的方式，距离的定义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定义用户画像的维度（用户、消费、行为、内容），从而指导业务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围绕用户生命周期开展业务（获客、粘客、留客）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数据处理的层次：数据源 =&gt; 算法层 =&gt; 业务层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标签是一种抽象能力，通过对用户画像进行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Profile Learning，同时对item提取标签，从而可以完成基于标签的召回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标签召回计算简单，属于召回的一种策略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标签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0" y="1708150"/>
            <a:ext cx="6048375" cy="4200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US" altLang="zh-CN" sz="5400" dirty="0"/>
              <a:t>Project</a:t>
            </a:r>
            <a:r>
              <a:rPr lang="zh-CN" altLang="en-US" sz="5400" dirty="0">
                <a:ea typeface="宋体" panose="02010600030101010101" pitchFamily="2" charset="-122"/>
              </a:rPr>
              <a:t>相关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MNIST的</a:t>
            </a:r>
            <a:r>
              <a:rPr lang="en-US" altLang="zh-CN" dirty="0"/>
              <a:t>10</a:t>
            </a:r>
            <a:r>
              <a:rPr lang="zh-CN" altLang="zh-CN" dirty="0"/>
              <a:t>种解法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713" y="1585901"/>
          <a:ext cx="11449878" cy="467934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760644"/>
                <a:gridCol w="7689234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工具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sklearn.linear_model import LogisticRegression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CART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800" kern="100">
                          <a:effectLst/>
                        </a:rPr>
                        <a:t>ID3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zh-CN" sz="1800" kern="100">
                          <a:effectLst/>
                        </a:rPr>
                        <a:t>决策树）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sklearn.tree import DecisionTreeClassifier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LDA</a:t>
                      </a:r>
                      <a:endParaRPr lang="en-US" alt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from sklearn.discriminant_analysis import LinearDiscriminantAnalysis  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sklearn.naive_bayes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altLang="en-US" sz="1800" kern="100" dirty="0" err="1">
                          <a:effectLst/>
                          <a:sym typeface="+mn-ea"/>
                        </a:rPr>
                        <a:t>BernoulliNB</a:t>
                      </a:r>
                      <a:endParaRPr 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 import svm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sklearn.neighbors import KNeighborsClassifier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sklearn.ensemble import  AdaBoostClassifier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xgboost import XGBClassifier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TPOT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tpot import TPOTClassifier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keras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keras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z="2800" dirty="0">
                <a:sym typeface="+mn-ea"/>
              </a:rPr>
              <a:t>pip install</a:t>
            </a:r>
            <a:r>
              <a:rPr lang="zh-CN" sz="2800" dirty="0">
                <a:ea typeface="宋体" panose="02010600030101010101" pitchFamily="2" charset="-122"/>
                <a:sym typeface="+mn-ea"/>
              </a:rPr>
              <a:t>加速</a:t>
            </a:r>
            <a:endParaRPr lang="zh-CN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0" y="5391785"/>
            <a:ext cx="6891020" cy="11271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10326370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pip国内的镜像：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阿里云 http://mirrors.aliyun.com/pypi/simple/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中国科技大学 https://pypi.mirrors.ustc.edu.cn/simple/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豆瓣(douban) http://pypi.douban.com/simple/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清华大学 https://pypi.tuna.tsinghua.edu.cn/simple/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中国科学技术大学 http://pypi.mirrors.ustc.edu.cn/simple/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使用方法：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pip install tensorflow -i https://pypi.tuna.tsinghua.edu.cn/simple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TPOT：基于Python的AutoML工具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475" y="2242820"/>
            <a:ext cx="8841105" cy="4204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0585" y="1228725"/>
            <a:ext cx="77266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TPOT </a:t>
            </a:r>
            <a:r>
              <a:rPr lang="en-US" altLang="zh-CN" u="sng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2"/>
              </a:rPr>
              <a:t>https://github.com/EpistasisLab/tpot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6.2K</a:t>
            </a:r>
            <a:r>
              <a:rPr lang="zh-CN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zh-CN" kern="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TPOT可以解决：特征选择，模型选择，但不包括数据清洗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处理小规模数据非常快，大规模数据非常慢。可以先抽样小部分，使用TPOT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56735" y="6447790"/>
            <a:ext cx="4043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An example machine learning pipeline</a:t>
            </a:r>
            <a:endParaRPr lang="zh-CN" altLang="en-US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About Action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在工程中进行学习是最好的学习：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Team Cluster 对球队进行聚类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Delicious-2K 标签推荐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Titanic 乘客生存预测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MNIST的10种解法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TPOT：基于Python的AutoML工具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532765" y="1455420"/>
            <a:ext cx="5495290" cy="4940935"/>
          </a:xfrm>
        </p:spPr>
        <p:txBody>
          <a:bodyPr>
            <a:noAutofit/>
          </a:bodyPr>
          <a:p>
            <a:pPr marL="0" indent="0" algn="l">
              <a:lnSpc>
                <a:spcPct val="170000"/>
              </a:lnSpc>
              <a:buSzTx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TPOT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目前只能做有监督学习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支持的分类器主要有贝叶斯、决策树、集成树、SVM、KNN、线性模型、xgboost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支持的回归器主要有决策树、集成树、线性模型、xgboost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数据预处理：二值化、聚类、降维、标准化、正则化等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特征选择：基于树模型、基于方差、基于F-值的百分比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可以通过export()方法把训练过程导出为形式为sklearn pipeline的.py文件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TP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9175" y="2275840"/>
            <a:ext cx="3429000" cy="3006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TPOT：一个简单的实例（iris数据集）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0585" y="1228725"/>
            <a:ext cx="106089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# 使用TPOP对iris进行分类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tpot import TPOTClassifier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sklearn.datasets import load_iris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sklearn.model_selection import train_test_split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import numpy as np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iris = load_iris()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X_train, X_test, y_train, y_test = train_test_split(iris.data.astype(np.float64),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    iris.target.astype(np.float64), train_size=0.75, test_size=0.25)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 = TPOTClassifier(generations=5, population_size=20, verbosity=2)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tpot.fit(X_train, y_train)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print(tpot.score(X_test, y_test))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tpot.export('tpot_iris_pipeline.py')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25390" y="5198110"/>
            <a:ext cx="6454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generations：运行管道优化过程的迭代次数</a:t>
            </a:r>
            <a:endParaRPr lang="zh-CN" altLang="en-US"/>
          </a:p>
          <a:p>
            <a:r>
              <a:rPr lang="zh-CN" altLang="en-US"/>
              <a:t>population_size：在遗传进化中每一代要保留的个体数量</a:t>
            </a:r>
            <a:endParaRPr lang="zh-CN" altLang="en-US"/>
          </a:p>
          <a:p>
            <a:r>
              <a:rPr lang="zh-CN" altLang="en-US"/>
              <a:t>verbosity： TPOT运行时能传递多少信息</a:t>
            </a:r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 rot="20940000">
            <a:off x="6301105" y="4417060"/>
            <a:ext cx="311785" cy="720090"/>
          </a:xfrm>
          <a:prstGeom prst="downArrow">
            <a:avLst/>
          </a:prstGeom>
          <a:noFill/>
          <a:ln>
            <a:solidFill>
              <a:srgbClr val="E71D3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1D3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TPOT：使用TPOT完成mnist训练模型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0585" y="1228725"/>
            <a:ext cx="106089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# 使用TPOT自动机器学习工具对MNIST进行分类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tpot import TPOTClassifier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sklearn.datasets import load_digits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sklearn.model_selection import train_test_split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import numpy as np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digits = load_digits()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X_train, X_test, y_train, y_test = train_test_split(digits.data.astype(np.float64),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    iris.target.astype(np.float64), train_size=0.75, test_size=0.25)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 = TPOTClassifier(generations=5, population_size=20, verbosity=2)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tpot.fit(X_train, y_train)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print(tpot.score(X_test, y_test))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tpot.export('tpot_iris_pipeline.py')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25390" y="5198110"/>
            <a:ext cx="6454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generations：运行管道优化过程的迭代次数</a:t>
            </a:r>
            <a:endParaRPr lang="zh-CN" altLang="en-US"/>
          </a:p>
          <a:p>
            <a:r>
              <a:rPr lang="zh-CN" altLang="en-US"/>
              <a:t>population_size：在遗传进化中每一代要保留的个体数量</a:t>
            </a:r>
            <a:endParaRPr lang="zh-CN" altLang="en-US"/>
          </a:p>
          <a:p>
            <a:r>
              <a:rPr lang="zh-CN" altLang="en-US"/>
              <a:t>verbosity： TPOT运行时能传递多少信息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20940000">
            <a:off x="6301105" y="4417060"/>
            <a:ext cx="311785" cy="720090"/>
          </a:xfrm>
          <a:prstGeom prst="downArrow">
            <a:avLst/>
          </a:prstGeom>
          <a:noFill/>
          <a:ln>
            <a:solidFill>
              <a:srgbClr val="E71D3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1D3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MNIST的</a:t>
            </a:r>
            <a:r>
              <a:rPr lang="en-US" altLang="zh-CN" dirty="0"/>
              <a:t>10</a:t>
            </a:r>
            <a:r>
              <a:rPr lang="zh-CN" altLang="zh-CN" dirty="0"/>
              <a:t>种解法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5923" y="1312851"/>
          <a:ext cx="11449878" cy="535123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775585"/>
                <a:gridCol w="1951355"/>
                <a:gridCol w="6722938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准确率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altLang="en-US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96.00%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CART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800" kern="100">
                          <a:effectLst/>
                        </a:rPr>
                        <a:t>ID3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zh-CN" sz="1800" kern="100">
                          <a:effectLst/>
                        </a:rPr>
                        <a:t>决策树）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85.78%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LDA</a:t>
                      </a:r>
                      <a:endParaRPr lang="en-US" alt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93.78%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88.22%</a:t>
                      </a:r>
                      <a:endParaRPr 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BernoulliNB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98.67%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97.56%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96.89%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CART决策树作为弱分类器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94.89%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TPOT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98.67%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pipeline: LogisticRegression(GaussianNB(PolynomialFeatures(VarianceThreshold(input_matrix, threshold=0.0005), degree=2, include_bias=False, interaction_only=False)), C=1.0, dual=True, penalty=l2)</a:t>
                      </a:r>
                      <a:endParaRPr lang="zh-CN" altLang="en-US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keras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97.90%</a:t>
                      </a:r>
                      <a:endParaRPr lang="en-US" alt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LeNet-5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网络</a:t>
                      </a:r>
                      <a:endParaRPr lang="zh-CN" alt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  <p:sp>
        <p:nvSpPr>
          <p:cNvPr id="7" name="下箭头 6"/>
          <p:cNvSpPr/>
          <p:nvPr/>
        </p:nvSpPr>
        <p:spPr>
          <a:xfrm rot="2280000">
            <a:off x="8122285" y="497840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8017510" y="4451350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数据预处理，多项式数据转换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Google Cloud </a:t>
            </a:r>
            <a:r>
              <a:rPr lang="en-US" dirty="0">
                <a:ea typeface="宋体" panose="02010600030101010101" pitchFamily="2" charset="-122"/>
              </a:rPr>
              <a:t>AutoML</a:t>
            </a:r>
            <a:endParaRPr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1353820"/>
            <a:ext cx="10787380" cy="5396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7405" y="995045"/>
            <a:ext cx="34747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AutoML API: automl.googleapis.com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Google Cloud Platform：不仅是计算平台，还拥有数据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58520" y="1782445"/>
            <a:ext cx="6068695" cy="39046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Mercari 是一款在日本很受欢迎的购物应用程序</a:t>
            </a:r>
            <a:r>
              <a:rPr lang="zh-CN" altLang="en-US" sz="2600" dirty="0">
                <a:ea typeface="宋体" panose="02010600030101010101" pitchFamily="2" charset="-122"/>
                <a:sym typeface="+mn-ea"/>
              </a:rPr>
              <a:t>（日本跳蚤市场排名第一）</a:t>
            </a: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，之前开发自己的ML模型，在照片上传的用户界面上推荐 12 个主要品牌的品牌名称</a:t>
            </a:r>
            <a:endParaRPr lang="en-US" altLang="zh-CN" sz="2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buChar char="•"/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虽然他们自己在 TensorFlow 上训练的模型达到了 75% 的精度，但是使用Google AutoML Vision 解决方案对图像进行分类，精度可以高达91.3%，提升了15%</a:t>
            </a:r>
            <a:endParaRPr lang="en-US" altLang="zh-CN" sz="2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buChar char="•"/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原因是AutoML Vision 的高级模式因为拥有 50,000 张训练图像（用户的图像）</a:t>
            </a:r>
            <a:endParaRPr lang="en-US" altLang="zh-CN" sz="2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9315" y="1782445"/>
            <a:ext cx="4733925" cy="4488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华为AI训练集群</a:t>
            </a:r>
            <a:endParaRPr dirty="0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1560" y="1352550"/>
            <a:ext cx="7548880" cy="4152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10740" y="5781040"/>
            <a:ext cx="8558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18</a:t>
            </a:r>
            <a:r>
              <a:rPr lang="zh-CN" altLang="en-US"/>
              <a:t>日，华为发布计算战略，目前世界上训练速度最快的AI集群：</a:t>
            </a:r>
            <a:r>
              <a:rPr lang="zh-CN" altLang="en-US">
                <a:sym typeface="+mn-ea"/>
              </a:rPr>
              <a:t>Atlas 900</a:t>
            </a:r>
            <a:endParaRPr lang="zh-CN" altLang="en-US"/>
          </a:p>
          <a:p>
            <a:r>
              <a:rPr lang="zh-CN" altLang="en-US"/>
              <a:t>ResNet-50，Atlas 900 只用59.8秒就完成了整个训练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华为</a:t>
            </a:r>
            <a:r>
              <a:rPr lang="en-US" altLang="zh-CN" dirty="0">
                <a:ea typeface="宋体" panose="02010600030101010101" pitchFamily="2" charset="-122"/>
              </a:rPr>
              <a:t>ModelArts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571500" y="1215390"/>
            <a:ext cx="5842635" cy="4611370"/>
          </a:xfrm>
        </p:spPr>
        <p:txBody>
          <a:bodyPr>
            <a:no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华为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ModelArts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人人都可以当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开发者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基础构建模型：数据标注，模型训练，部署上线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可视化管理：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3415665"/>
            <a:ext cx="3095625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3415665"/>
            <a:ext cx="3105150" cy="2190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25" y="3348990"/>
            <a:ext cx="3152775" cy="2257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22400" y="5702300"/>
            <a:ext cx="13093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工作流可视化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47005" y="5735955"/>
            <a:ext cx="15125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任务对比可视化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53220" y="5744845"/>
            <a:ext cx="15125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模型评估可视化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数据分析师</a:t>
            </a:r>
            <a:r>
              <a:rPr altLang="zh-CN" dirty="0"/>
              <a:t>80%的时间都花在数据清洗上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68350" y="12141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如果你收集上来的数据如下图所示，数据存在哪些问题？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93520" y="2053590"/>
          <a:ext cx="8860155" cy="389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/>
                <a:gridCol w="1384300"/>
                <a:gridCol w="830580"/>
                <a:gridCol w="831215"/>
                <a:gridCol w="830580"/>
                <a:gridCol w="829945"/>
                <a:gridCol w="830580"/>
                <a:gridCol w="831215"/>
                <a:gridCol w="830580"/>
                <a:gridCol w="830580"/>
              </a:tblGrid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 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 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 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188lbs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数据分析师</a:t>
            </a:r>
            <a:r>
              <a:rPr altLang="zh-CN" dirty="0"/>
              <a:t>80%的时间都花在数据清洗上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68350" y="12141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首先，每个字段代表的含义，应该对字段进行命名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93520" y="2053590"/>
          <a:ext cx="8860155" cy="389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/>
                <a:gridCol w="1384300"/>
                <a:gridCol w="830580"/>
                <a:gridCol w="831215"/>
                <a:gridCol w="830580"/>
                <a:gridCol w="829945"/>
                <a:gridCol w="830580"/>
                <a:gridCol w="831215"/>
                <a:gridCol w="830580"/>
                <a:gridCol w="830580"/>
              </a:tblGrid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ID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Name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Weight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 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 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 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188lbs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cs typeface="Calibri Light" panose="020F0302020204030204" charset="0"/>
              </a:rPr>
              <a:t>用户画像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2000" y="23129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假设你是个产品经理，如何定义用户画像</a:t>
            </a:r>
            <a:endParaRPr lang="zh-CN" altLang="en-US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用户标签设计都有哪些维度（可解释）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altLang="zh-CN" sz="2000" dirty="0"/>
              <a:t>标签从何而来</a:t>
            </a:r>
            <a:endParaRPr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如果给你一堆数据，如何打标签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sz="2000" dirty="0"/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：对</a:t>
            </a:r>
            <a:r>
              <a:rPr lang="en-US" altLang="zh-CN" sz="2000" dirty="0">
                <a:ea typeface="宋体" panose="02010600030101010101" pitchFamily="2" charset="-122"/>
              </a:rPr>
              <a:t>Delicious</a:t>
            </a:r>
            <a:r>
              <a:rPr lang="zh-CN" altLang="en-US" sz="2000" dirty="0">
                <a:ea typeface="宋体" panose="02010600030101010101" pitchFamily="2" charset="-122"/>
              </a:rPr>
              <a:t>数据进行</a:t>
            </a:r>
            <a:r>
              <a:rPr lang="en-US" altLang="zh-CN" sz="2000" dirty="0">
                <a:ea typeface="宋体" panose="02010600030101010101" pitchFamily="2" charset="-122"/>
              </a:rPr>
              <a:t>Top-N</a:t>
            </a:r>
            <a:r>
              <a:rPr lang="zh-CN" altLang="en-US" sz="2000" dirty="0">
                <a:ea typeface="宋体" panose="02010600030101010101" pitchFamily="2" charset="-122"/>
              </a:rPr>
              <a:t>推荐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（</a:t>
            </a:r>
            <a:r>
              <a:rPr altLang="zh-CN" sz="1600" dirty="0"/>
              <a:t>SimpleTagBased</a:t>
            </a:r>
            <a:r>
              <a:rPr lang="zh-CN" sz="1600" dirty="0">
                <a:ea typeface="宋体" panose="02010600030101010101" pitchFamily="2" charset="-122"/>
              </a:rPr>
              <a:t>，NormTagBased，</a:t>
            </a:r>
            <a:r>
              <a:rPr lang="zh-CN" altLang="zh-CN" sz="1600" dirty="0">
                <a:sym typeface="+mn-ea"/>
              </a:rPr>
              <a:t>TagBased-TFIDF</a:t>
            </a:r>
            <a:r>
              <a:rPr lang="zh-CN" sz="1600" dirty="0">
                <a:ea typeface="宋体" panose="02010600030101010101" pitchFamily="2" charset="-122"/>
              </a:rPr>
              <a:t>）</a:t>
            </a:r>
            <a:endParaRPr altLang="zh-CN" sz="1600" dirty="0"/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</a:rPr>
              <a:t>如何给用户推荐标签</a:t>
            </a:r>
            <a:endParaRPr altLang="zh-CN" sz="200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altLang="zh-CN"/>
              <a:t>Project</a:t>
            </a:r>
            <a:r>
              <a:rPr lang="zh-CN" altLang="en-US">
                <a:ea typeface="宋体" panose="02010600030101010101" pitchFamily="2" charset="-122"/>
              </a:rPr>
              <a:t>相关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539346" y="23129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2000" dirty="0"/>
              <a:t>MNIST</a:t>
            </a:r>
            <a:r>
              <a:rPr lang="zh-CN" altLang="en-US" sz="2000" dirty="0">
                <a:ea typeface="宋体" panose="02010600030101010101" pitchFamily="2" charset="-122"/>
              </a:rPr>
              <a:t>的十种解法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altLang="zh-CN" sz="2000"/>
              <a:t>80%的时间都花在数据清洗上</a:t>
            </a:r>
            <a:endParaRPr altLang="zh-CN" sz="200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数据清洗的准则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如何使用Python对数据进行清洗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sz="2000" dirty="0"/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altLang="zh-CN" sz="2000" dirty="0"/>
              <a:t>对Titanic数据进行数据清洗</a:t>
            </a:r>
            <a:endParaRPr altLang="zh-CN" sz="2000" dirty="0"/>
          </a:p>
          <a:p>
            <a:pPr lvl="0">
              <a:lnSpc>
                <a:spcPct val="150000"/>
              </a:lnSpc>
            </a:pPr>
            <a:endParaRPr altLang="zh-CN" sz="2000"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数据质量的准则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好的数据质量，应该满足“完全合一”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整性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：数据是否存在空值，字段是否完善，是否有漏掉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面性：观察某一列的全部数值及特征值，是否存在单位、字段名与数值不匹配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合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法性：数据的类型、内容、大小的合法性。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唯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性：数据是否存在重复记录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问题1：缺失值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在数据中有些年龄、体重数值是缺失的，这往往是因为数据量较大，在过程中，有些数值没有采集到。通常我们可以采用以下三种方法：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删除：删除数据缺失的记录；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均值：使用当前列的均值；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高频：使用当前列出现频率最高的数据。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比如我们想对df['Age']中缺失的数值用平均年龄进行填充，可以这样写：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df['Age'].fillna(df['Age'].mean(), inplace=True)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问题2：空行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我们发现数据中有一个空行，除了 index 之外，全部的值都是 NaN。Pandas 的 read_csv() 并没有可选参数来忽略空行，这样，我们就需要在数据被读入之后再使用 dropna() 进行处理，删除空行。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删除全空的行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df.dropna(how='all',inplace=True) 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问题：列数据的单位不统一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weight列的数值，有的单位是千克（kgs），有的单位是磅（lbs）。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这里统一将磅（lbs）转化为千克（kgs）：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3384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获取 weight 数据列中单位为 lbs 的数据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rows_with_lbs = df['weight'].str.contains('lbs').fillna(False)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将 lbs转换为 kgs, 2.2lbs=1kgs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for i,lbs_row in df[rows_with_lbs].iterrows():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# 截取从头开始到倒数第三个字符之前，即去掉lbs。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weight = int(float(lbs_row['weight'][:-3])/2.2)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df.at[i,'weight'] = '{}kgs'.format(weight) 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问题：非ASCII字符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如果文本中存在非 ASCII 的字符。我们还需要进行删除或者替换。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这里使用对非</a:t>
            </a:r>
            <a:r>
              <a:rPr lang="en-US" altLang="zh-CN" sz="1800">
                <a:sym typeface="+mn-ea"/>
              </a:rPr>
              <a:t>ASCII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字符进行</a:t>
            </a:r>
            <a:r>
              <a:rPr lang="zh-CN" altLang="en-US" sz="1800">
                <a:sym typeface="+mn-ea"/>
              </a:rPr>
              <a:t>删除方式</a:t>
            </a: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031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删除非 ASCII 字符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df['name'].replace({r'[^\x00-\x7F]+':''}, regex=True, inplace=True)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417576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问题：一列有多个参数（可选）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可以将</a:t>
            </a:r>
            <a:r>
              <a:rPr lang="en-US" altLang="zh-CN" sz="1800">
                <a:sym typeface="+mn-ea"/>
              </a:rPr>
              <a:t>Name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分成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last name + first name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也可以进行保留。</a:t>
            </a: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501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切分名字，删除源数据列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df[['first_name','last_name']] = df['name'].str.split(expand=True)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df.drop('name', axis=1, inplace=True)</a:t>
            </a:r>
            <a:endParaRPr lang="zh-CN" altLang="en-US"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8989060" y="216408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5490" y="2978785"/>
            <a:ext cx="8070850" cy="5607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默认采用的空格进行分割，相当于df</a:t>
            </a:r>
            <a:r>
              <a:rPr lang="en-US" altLang="zh-CN">
                <a:sym typeface="+mn-ea"/>
              </a:rPr>
              <a:t>['name'].str.split(' '</a:t>
            </a:r>
            <a:r>
              <a:rPr lang="zh-CN" altLang="en-US">
                <a:sym typeface="+mn-ea"/>
              </a:rPr>
              <a:t>, expand=True)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问题2：重复数据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我们校验一下数据中是否存在重复记录。如果存在重复记录，就使用 Pandas 提供的 drop_duplicates() 来删除重复数据。</a:t>
            </a: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031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删除重复数据行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df.drop_duplicates(['first_name','last_name'],inplace=True)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969010" y="152876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清洗之后的数据：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129030" y="2480310"/>
          <a:ext cx="1001395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</a:tblGrid>
              <a:tr h="5556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FirstName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LastName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Weight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m1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m2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f1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f2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Mous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泰坦尼克海难是著名的十大灾难之一，究竟多少人遇难，各方统计的结果不一。现在我们可以得到部分的数据：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GitHub地址：https://github.com/cystanford/Titanic_Data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数据集格式为csv，一共有两个文件：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train.csv：训练集，包含特征信息，分类结果（存活与否）；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test.csv：测试集，只包含特征信息</a:t>
            </a:r>
            <a:endParaRPr lang="zh-CN" altLang="en-US" sz="280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数据集中的字段内容如下：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28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33070" y="1948815"/>
          <a:ext cx="6159500" cy="400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/>
                <a:gridCol w="3079750"/>
              </a:tblGrid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字段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PassengerId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乘客编号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Survived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是否幸存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Pclas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，有些特征标注的英文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船票等级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Name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乘客姓名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Sex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乘客性别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SibSp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亲戚数量（兄妹、配偶数）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Parch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亲戚数量（父母、子女数）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Ticket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船票号码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Fare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船票价格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Cabin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船舱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Embarked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登陆港口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403340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我们需要对数据进行预处理：</a:t>
            </a:r>
            <a:endParaRPr lang="zh-CN" altLang="en-US" sz="2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数据探索</a:t>
            </a:r>
            <a:endParaRPr lang="zh-CN" altLang="en-US" sz="220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缺失值</a:t>
            </a:r>
            <a:endParaRPr lang="zh-CN" altLang="en-US" sz="220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数值为英文的情况</a:t>
            </a:r>
            <a:endParaRPr lang="zh-CN" altLang="en-US" sz="220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特征选择</a:t>
            </a:r>
            <a:endParaRPr lang="zh-CN" altLang="en-US" sz="22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/>
              <a:t>TIPS</a:t>
            </a:r>
            <a:r>
              <a:rPr lang="zh-CN" altLang="en-US" sz="3800" dirty="0">
                <a:ea typeface="宋体" panose="02010600030101010101" pitchFamily="2" charset="-122"/>
              </a:rPr>
              <a:t>：我们开始进入到</a:t>
            </a:r>
            <a:r>
              <a:rPr lang="en-US" altLang="zh-CN" sz="3800" dirty="0">
                <a:ea typeface="宋体" panose="02010600030101010101" pitchFamily="2" charset="-122"/>
              </a:rPr>
              <a:t>Project</a:t>
            </a:r>
            <a:r>
              <a:rPr lang="zh-CN" altLang="en-US" sz="3800" dirty="0">
                <a:ea typeface="宋体" panose="02010600030101010101" pitchFamily="2" charset="-122"/>
              </a:rPr>
              <a:t>环节，需要大量的练习增强认知，不明白的地方找助教 </a:t>
            </a:r>
            <a:r>
              <a:rPr lang="en-US" altLang="zh-CN" sz="3800" dirty="0">
                <a:ea typeface="宋体" panose="02010600030101010101" pitchFamily="2" charset="-122"/>
              </a:rPr>
              <a:t>: )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数据探索：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800"/>
              <a:t>print(train_data.info())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4195" y="1457960"/>
            <a:ext cx="3105150" cy="3124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141595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print(train_data.describe())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展示了数据的概要：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count 数量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mean 平均值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std 标准差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min 最小值</a:t>
            </a:r>
            <a:endParaRPr lang="zh-CN" altLang="en-US" sz="25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3325" y="1713230"/>
            <a:ext cx="6410325" cy="1990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2220" y="3596640"/>
            <a:ext cx="3727450" cy="2914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25% 第一四分位数 (Q1)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50% 中位数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75% 第三四分位数 (Q3)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max 最大值</a:t>
            </a: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67690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print(train_data.describe(include=['O']))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查看离散数据类型的分布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endParaRPr lang="zh-CN" altLang="en-US" sz="25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4545" y="2275205"/>
            <a:ext cx="5486400" cy="885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67690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查看前5条数据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print(train_data.head())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>
                <a:sym typeface="+mn-ea"/>
              </a:rPr>
              <a:t># 查看</a:t>
            </a:r>
            <a:r>
              <a:rPr lang="zh-CN" altLang="en-US" sz="2500">
                <a:ea typeface="宋体" panose="02010600030101010101" pitchFamily="2" charset="-122"/>
                <a:sym typeface="+mn-ea"/>
              </a:rPr>
              <a:t>后</a:t>
            </a:r>
            <a:r>
              <a:rPr lang="en-US" altLang="zh-CN" sz="2500">
                <a:sym typeface="+mn-ea"/>
              </a:rPr>
              <a:t>5条数据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print(train_data.tail())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endParaRPr lang="zh-CN" altLang="en-US" sz="25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0445" y="2049145"/>
            <a:ext cx="4848225" cy="1104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545" y="3932555"/>
            <a:ext cx="4810125" cy="1095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缺失值处理：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使用平均年龄来填充年龄中的nan值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train_data['Age'].fillna(train_data['Age'].mean(), 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test_data['Age'].fillna(test_data['Age'].mean(),inplace=True)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使用票价的均值填充票价中的nan值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train_data['Fare'].fillna(train_data['Fare'].mean(), 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test_data['Fare'].fillna(test_data['Fare'].mean(),inplace=True)</a:t>
            </a:r>
            <a:endParaRPr lang="en-US" altLang="zh-CN" sz="2500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缺失值处理：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print(train_data['Embarked'].value_counts())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使用登录最多的港口来填充登录港口的nan值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train_data['Embarked'].fillna('S', 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test_data['Embarked'].fillna('S',inplace=True)</a:t>
            </a:r>
            <a:endParaRPr lang="en-US" altLang="zh-CN" sz="25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690" y="2316480"/>
            <a:ext cx="2976245" cy="871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特征选择：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# 特征选择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features = ['Pclass', 'Sex', 'Age', 'SibSp', 'Parch', 'Fare', 'Embarked']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train_features = train_data[features]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train_labels = train_data['Survived']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test_features = test_data[features]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dvec=DictVectorizer(sparse=False)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train_features=dvec.fit_transform(train_features.to_dict(orient='record'))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print(dvec.feature_names_)</a:t>
            </a:r>
            <a:endParaRPr lang="en-US" altLang="zh-CN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065" y="1704340"/>
            <a:ext cx="4819650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15" y="6051550"/>
            <a:ext cx="8496300" cy="24765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15720000">
            <a:off x="6038850" y="309324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364095" y="1145540"/>
            <a:ext cx="4140200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2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此时的特征值矩阵</a:t>
            </a:r>
            <a:r>
              <a:rPr lang="en-US" altLang="zh-CN" sz="2200" dirty="0">
                <a:ea typeface="宋体" panose="02010600030101010101" pitchFamily="2" charset="-122"/>
              </a:rPr>
              <a:t>train_data[features]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364095" y="4868545"/>
            <a:ext cx="4461510" cy="9213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DictVectorizer</a:t>
            </a:r>
            <a:r>
              <a:rPr lang="zh-CN" sz="2200" dirty="0">
                <a:ea typeface="宋体" panose="02010600030101010101" pitchFamily="2" charset="-122"/>
              </a:rPr>
              <a:t>将</a:t>
            </a:r>
            <a:r>
              <a:rPr sz="2200" dirty="0">
                <a:ea typeface="宋体" panose="02010600030101010101" pitchFamily="2" charset="-122"/>
              </a:rPr>
              <a:t>非数字化</a:t>
            </a:r>
            <a:r>
              <a:rPr lang="zh-CN" sz="2200" dirty="0">
                <a:ea typeface="宋体" panose="02010600030101010101" pitchFamily="2" charset="-122"/>
              </a:rPr>
              <a:t>（</a:t>
            </a:r>
            <a:r>
              <a:rPr sz="2200" dirty="0">
                <a:ea typeface="宋体" panose="02010600030101010101" pitchFamily="2" charset="-122"/>
                <a:sym typeface="+mn-ea"/>
              </a:rPr>
              <a:t>符号化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）</a:t>
            </a:r>
            <a:r>
              <a:rPr sz="2200" dirty="0">
                <a:ea typeface="宋体" panose="02010600030101010101" pitchFamily="2" charset="-122"/>
              </a:rPr>
              <a:t>的但具有一定结构的特征数据，转成数字0/1表示</a:t>
            </a:r>
            <a:endParaRPr sz="2200" dirty="0">
              <a:ea typeface="宋体" panose="02010600030101010101" pitchFamily="2" charset="-122"/>
            </a:endParaRPr>
          </a:p>
        </p:txBody>
      </p:sp>
      <p:sp>
        <p:nvSpPr>
          <p:cNvPr id="8" name="下箭头 7"/>
          <p:cNvSpPr/>
          <p:nvPr/>
        </p:nvSpPr>
        <p:spPr>
          <a:xfrm rot="15720000">
            <a:off x="6857365" y="51582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乘客生存预测中的特征可解释性</a:t>
            </a:r>
            <a:endParaRPr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598805" y="1433195"/>
            <a:ext cx="58318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LR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分类器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clf = LogisticRegression(max_iter=100, verbose=True, random_state=33, tol=1e-4)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clf.fit(train_features, train_labels)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获取特征重要性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（更容易幸存的特征）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feature_importance = clf.coef_[0]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feature_importance = 100.0 * (feature_importance / feature_importance.max())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print(feature_importance)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show_feature_importance(dvec.feature_names_, feature_importance)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235" y="1362710"/>
            <a:ext cx="3629025" cy="427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乘客生存预测中的特征可解释性</a:t>
            </a:r>
            <a:endParaRPr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274955" y="1080770"/>
            <a:ext cx="76904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def show_feature_importance(feature_list, feature_importance):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设定阈值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fi_threshold = 20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重要特征的下标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important_idx = np.where(feature_importance &gt; fi_threshold)[0]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特征名称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important_features = [feature_list[i] for i in important_idx]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重要特征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sorted_idx = np.argsort(feature_importance[important_idx])[::-1]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可视化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pos = np.arange(sorted_idx.shape[0]) + 0.5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plt.subplot(1, 2, 2)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plt.title('Feature Importance')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plt.barh(pos, feature_importance[important_idx][sorted_idx[::-1]], color='r',align='center')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plt.yticks(pos, [important_features[i] for i in sorted_idx[::-1]])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plt.xlabel('Relative Importance')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plt.draw()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plt.show()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235" y="1362710"/>
            <a:ext cx="3629025" cy="427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Action</a:t>
            </a:r>
            <a:r>
              <a:rPr lang="zh-CN" dirty="0">
                <a:ea typeface="宋体" panose="02010600030101010101" pitchFamily="2" charset="-122"/>
              </a:rPr>
              <a:t>：对Titanic乘客生存进行预测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Titanic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数据进行清洗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特征选择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模型选择（使用之前介绍过的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种的至少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种）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模型评估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用户画像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0095" y="1547495"/>
            <a:ext cx="57200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多进行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Action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练习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提升编程能力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数据清洗的准则：完全合一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数据预处理占数据科学家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80%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的时间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机器学习产品分成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NoteBook, AutoML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（未来趋势之一）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预测模型中的特征可解释性（风控产品中的评分卡）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5390" y="1618615"/>
            <a:ext cx="3629025" cy="3286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Thinking1：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使用用户标签来指导业务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（如何提升业务）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Thinking2：如果给你一堆用户数据，没有打标签。你该如何处理（如何打标签）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Thinking3：准确率和精确率有何不同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（评估指标）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Thinking4：如果你使用大众点评，想要给某个餐厅打标签。这时系统可以自动提示一些标签，你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会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设计（标签推荐）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Thinking5：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TPOT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工具，有怎样的好处和不足</a:t>
            </a:r>
            <a:endParaRPr 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：针对Delicious数据集，对SimpleTagBased算法进行改进（使用NormTagBased、TagBased-TFIDF算法）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sym typeface="+mn-ea"/>
              </a:rPr>
              <a:t>Delicious数据集：</a:t>
            </a:r>
            <a:r>
              <a:rPr sz="2000" dirty="0">
                <a:sym typeface="+mn-ea"/>
              </a:rPr>
              <a:t>https://grouplens.org/datasets/hetrec-2011/</a:t>
            </a:r>
            <a:endParaRPr sz="2000" dirty="0"/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sym typeface="+mn-ea"/>
              </a:rPr>
              <a:t>1867名用户，105000个书签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，53388个标签</a:t>
            </a:r>
            <a:endParaRPr 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sym typeface="+mn-ea"/>
              </a:rPr>
              <a:t>格式：userID     bookmarkID     tagID     timestamp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对Titanic数据进行清洗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使用之前介绍过的10种模型中的至少2种（包括TPOT）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000">
                <a:sym typeface="+mn-ea"/>
              </a:rPr>
              <a:t>数据集地址：https://github.com/cystanford/Titanic_Data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用户画像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8620" y="1352550"/>
            <a:ext cx="6334125" cy="455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用户画像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32080"/>
            <a:ext cx="10058400" cy="6593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Project相关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0" y="-47625"/>
            <a:ext cx="6743700" cy="6953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Project相关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1781175"/>
            <a:ext cx="7943850" cy="3295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假设你是个产品经理，如何定义用户画像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你是算法工程师，如何使用标签来做推荐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TABLE_BEAUTIFY" val="smartTable{3cbeaeae-a948-4e8d-8737-8590ec913cbb}"/>
</p:tagLst>
</file>

<file path=ppt/tags/tag10.xml><?xml version="1.0" encoding="utf-8"?>
<p:tagLst xmlns:p="http://schemas.openxmlformats.org/presentationml/2006/main">
  <p:tag name="KSO_WM_SLIDE_MODEL_TYPE" val="dynamicNum"/>
</p:tagLst>
</file>

<file path=ppt/tags/tag11.xml><?xml version="1.0" encoding="utf-8"?>
<p:tagLst xmlns:p="http://schemas.openxmlformats.org/presentationml/2006/main">
  <p:tag name="KSO_WM_SLIDE_MODEL_TYPE" val="dynamicNum"/>
</p:tagLst>
</file>

<file path=ppt/tags/tag12.xml><?xml version="1.0" encoding="utf-8"?>
<p:tagLst xmlns:p="http://schemas.openxmlformats.org/presentationml/2006/main">
  <p:tag name="KSO_WM_SLIDE_MODEL_TYPE" val="dynamicNum"/>
</p:tagLst>
</file>

<file path=ppt/tags/tag13.xml><?xml version="1.0" encoding="utf-8"?>
<p:tagLst xmlns:p="http://schemas.openxmlformats.org/presentationml/2006/main">
  <p:tag name="KSO_WM_UNIT_TABLE_BEAUTIFY" val="smartTable{1b0a9bb3-d76b-494f-bdd9-211e45cf894a}"/>
</p:tagLst>
</file>

<file path=ppt/tags/tag14.xml><?xml version="1.0" encoding="utf-8"?>
<p:tagLst xmlns:p="http://schemas.openxmlformats.org/presentationml/2006/main">
  <p:tag name="KSO_WM_SLIDE_MODEL_TYPE" val="dynamicNum"/>
</p:tagLst>
</file>

<file path=ppt/tags/tag15.xml><?xml version="1.0" encoding="utf-8"?>
<p:tagLst xmlns:p="http://schemas.openxmlformats.org/presentationml/2006/main">
  <p:tag name="KSO_WM_SLIDE_MODEL_TYPE" val="dynamicNum"/>
</p:tagLst>
</file>

<file path=ppt/tags/tag16.xml><?xml version="1.0" encoding="utf-8"?>
<p:tagLst xmlns:p="http://schemas.openxmlformats.org/presentationml/2006/main">
  <p:tag name="KSO_WM_SLIDE_MODEL_TYPE" val="dynamicNum"/>
</p:tagLst>
</file>

<file path=ppt/tags/tag17.xml><?xml version="1.0" encoding="utf-8"?>
<p:tagLst xmlns:p="http://schemas.openxmlformats.org/presentationml/2006/main">
  <p:tag name="KSO_WM_SLIDE_MODEL_TYPE" val="dynamicNum"/>
</p:tagLst>
</file>

<file path=ppt/tags/tag18.xml><?xml version="1.0" encoding="utf-8"?>
<p:tagLst xmlns:p="http://schemas.openxmlformats.org/presentationml/2006/main">
  <p:tag name="KSO_WM_UNIT_TABLE_BEAUTIFY" val="smartTable{0b61710a-fd2b-4087-abe0-068bce2ead19}"/>
</p:tagLst>
</file>

<file path=ppt/tags/tag19.xml><?xml version="1.0" encoding="utf-8"?>
<p:tagLst xmlns:p="http://schemas.openxmlformats.org/presentationml/2006/main">
  <p:tag name="KSO_WM_UNIT_TABLE_BEAUTIFY" val="smartTable{0b61710a-fd2b-4087-abe0-068bce2ead19}"/>
</p:tagLst>
</file>

<file path=ppt/tags/tag2.xml><?xml version="1.0" encoding="utf-8"?>
<p:tagLst xmlns:p="http://schemas.openxmlformats.org/presentationml/2006/main">
  <p:tag name="KSO_WM_UNIT_TABLE_BEAUTIFY" val="smartTable{5e0a3428-182e-47f0-8db7-a5fe77e686f8}"/>
</p:tagLst>
</file>

<file path=ppt/tags/tag20.xml><?xml version="1.0" encoding="utf-8"?>
<p:tagLst xmlns:p="http://schemas.openxmlformats.org/presentationml/2006/main">
  <p:tag name="KSO_WM_UNIT_TABLE_BEAUTIFY" val="smartTable{14500893-69fc-49ca-b2e1-d179a9ca5cac}"/>
</p:tagLst>
</file>

<file path=ppt/tags/tag21.xml><?xml version="1.0" encoding="utf-8"?>
<p:tagLst xmlns:p="http://schemas.openxmlformats.org/presentationml/2006/main">
  <p:tag name="KSO_WM_UNIT_TABLE_BEAUTIFY" val="smartTable{c09d859d-3dbf-469c-9395-50d91edbcada}"/>
</p:tagLst>
</file>

<file path=ppt/tags/tag22.xml><?xml version="1.0" encoding="utf-8"?>
<p:tagLst xmlns:p="http://schemas.openxmlformats.org/presentationml/2006/main">
  <p:tag name="KSO_WM_SLIDE_MODEL_TYPE" val="dynamicNum"/>
</p:tagLst>
</file>

<file path=ppt/tags/tag23.xml><?xml version="1.0" encoding="utf-8"?>
<p:tagLst xmlns:p="http://schemas.openxmlformats.org/presentationml/2006/main">
  <p:tag name="KSO_WM_SLIDE_MODEL_TYPE" val="dynamicNum"/>
</p:tagLst>
</file>

<file path=ppt/tags/tag24.xml><?xml version="1.0" encoding="utf-8"?>
<p:tagLst xmlns:p="http://schemas.openxmlformats.org/presentationml/2006/main">
  <p:tag name="KSO_WM_SLIDE_MODEL_TYPE" val="dynamicNum"/>
</p:tagLst>
</file>

<file path=ppt/tags/tag25.xml><?xml version="1.0" encoding="utf-8"?>
<p:tagLst xmlns:p="http://schemas.openxmlformats.org/presentationml/2006/main">
  <p:tag name="KSO_WM_SLIDE_MODEL_TYPE" val="dynamicNum"/>
</p:tagLst>
</file>

<file path=ppt/tags/tag3.xml><?xml version="1.0" encoding="utf-8"?>
<p:tagLst xmlns:p="http://schemas.openxmlformats.org/presentationml/2006/main">
  <p:tag name="KSO_WM_UNIT_TABLE_BEAUTIFY" val="smartTable{da48fe53-ae3c-4397-9919-c01f229421ea}"/>
</p:tagLst>
</file>

<file path=ppt/tags/tag4.xml><?xml version="1.0" encoding="utf-8"?>
<p:tagLst xmlns:p="http://schemas.openxmlformats.org/presentationml/2006/main">
  <p:tag name="KSO_WM_UNIT_TABLE_BEAUTIFY" val="smartTable{2260736c-9c83-49b1-91bb-26ec80794356}"/>
</p:tagLst>
</file>

<file path=ppt/tags/tag5.xml><?xml version="1.0" encoding="utf-8"?>
<p:tagLst xmlns:p="http://schemas.openxmlformats.org/presentationml/2006/main">
  <p:tag name="KSO_WM_UNIT_TABLE_BEAUTIFY" val="smartTable{55ed4698-e080-450f-9eab-8372ec417084}"/>
</p:tagLst>
</file>

<file path=ppt/tags/tag6.xml><?xml version="1.0" encoding="utf-8"?>
<p:tagLst xmlns:p="http://schemas.openxmlformats.org/presentationml/2006/main">
  <p:tag name="KSO_WM_UNIT_TABLE_BEAUTIFY" val="smartTable{79901568-53b4-48af-9d16-c96913a38a8c}"/>
</p:tagLst>
</file>

<file path=ppt/tags/tag7.xml><?xml version="1.0" encoding="utf-8"?>
<p:tagLst xmlns:p="http://schemas.openxmlformats.org/presentationml/2006/main">
  <p:tag name="KSO_WM_SLIDE_MODEL_TYPE" val="dynamicNum"/>
</p:tagLst>
</file>

<file path=ppt/tags/tag8.xml><?xml version="1.0" encoding="utf-8"?>
<p:tagLst xmlns:p="http://schemas.openxmlformats.org/presentationml/2006/main">
  <p:tag name="KSO_WM_UNIT_TABLE_BEAUTIFY" val="smartTable{1b0a9bb3-d76b-494f-bdd9-211e45cf894a}"/>
</p:tagLst>
</file>

<file path=ppt/tags/tag9.xml><?xml version="1.0" encoding="utf-8"?>
<p:tagLst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17457</Words>
  <Application>WPS 演示</Application>
  <PresentationFormat>宽屏</PresentationFormat>
  <Paragraphs>2386</Paragraphs>
  <Slides>87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87</vt:i4>
      </vt:variant>
    </vt:vector>
  </HeadingPairs>
  <TitlesOfParts>
    <vt:vector size="121" baseType="lpstr">
      <vt:lpstr>Arial</vt:lpstr>
      <vt:lpstr>宋体</vt:lpstr>
      <vt:lpstr>Wingdings</vt:lpstr>
      <vt:lpstr>Calibri</vt:lpstr>
      <vt:lpstr>Calibri Light</vt:lpstr>
      <vt:lpstr>Arial</vt:lpstr>
      <vt:lpstr>Calibri</vt:lpstr>
      <vt:lpstr>Calibri Light</vt:lpstr>
      <vt:lpstr>微软雅黑</vt:lpstr>
      <vt:lpstr>Arial Unicode MS</vt:lpstr>
      <vt:lpstr>Wingdings</vt:lpstr>
      <vt:lpstr>PingFang SC</vt:lpstr>
      <vt:lpstr>Times New Roman</vt:lpstr>
      <vt:lpstr>Helvetica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推荐系统眼中的你—用户画像 Lesson03</vt:lpstr>
      <vt:lpstr>学习方法</vt:lpstr>
      <vt:lpstr>学习方法</vt:lpstr>
      <vt:lpstr>学习方法</vt:lpstr>
      <vt:lpstr>学习方法</vt:lpstr>
      <vt:lpstr>&gt;&gt;   今天的学习目标</vt:lpstr>
      <vt:lpstr>&gt;&gt;   今天的学习目标</vt:lpstr>
      <vt:lpstr>1/2 用户画像</vt:lpstr>
      <vt:lpstr>用户画像</vt:lpstr>
      <vt:lpstr>用户画像</vt:lpstr>
      <vt:lpstr>用户画像</vt:lpstr>
      <vt:lpstr>用户画像</vt:lpstr>
      <vt:lpstr>用户画像的准则</vt:lpstr>
      <vt:lpstr>用户画像的准则</vt:lpstr>
      <vt:lpstr>用户标签都有哪些维度</vt:lpstr>
      <vt:lpstr>用户标签如何指导业务</vt:lpstr>
      <vt:lpstr>按照数据流处理阶段划分</vt:lpstr>
      <vt:lpstr>标签从何而来</vt:lpstr>
      <vt:lpstr>标签从何而来</vt:lpstr>
      <vt:lpstr>Project：给18支亚洲球队打标签（聚类）</vt:lpstr>
      <vt:lpstr>聚类算法（KMeans）</vt:lpstr>
      <vt:lpstr>聚类算法（EM）</vt:lpstr>
      <vt:lpstr>聚类算法（EM）</vt:lpstr>
      <vt:lpstr>聚类算法（EM）</vt:lpstr>
      <vt:lpstr>聚类算法（GMM）</vt:lpstr>
      <vt:lpstr>聚类算法（GMM）</vt:lpstr>
      <vt:lpstr>聚类算法</vt:lpstr>
      <vt:lpstr>Project：给18支亚洲球队进行聚类</vt:lpstr>
      <vt:lpstr>数据规范化示例</vt:lpstr>
      <vt:lpstr>数据规范化示例</vt:lpstr>
      <vt:lpstr>数据规范化示例</vt:lpstr>
      <vt:lpstr>使用K-Means进行聚类</vt:lpstr>
      <vt:lpstr>使用K-Means进行聚类</vt:lpstr>
      <vt:lpstr>Project：给18支亚洲球队进行聚类</vt:lpstr>
      <vt:lpstr>如何利用用户标签做推荐</vt:lpstr>
      <vt:lpstr>如何利用用户标签做推荐</vt:lpstr>
      <vt:lpstr>如何利用用户标签做推荐</vt:lpstr>
      <vt:lpstr>评测指标：准确率，召回率，精确率，F值</vt:lpstr>
      <vt:lpstr>Delicious数据集 推荐结果</vt:lpstr>
      <vt:lpstr>Action：对SimpleTagBased算法进行改进</vt:lpstr>
      <vt:lpstr>Action：对SimpleTagBased算法进行改进</vt:lpstr>
      <vt:lpstr>如何给用户推荐标签</vt:lpstr>
      <vt:lpstr>基于内容的推荐系统架构</vt:lpstr>
      <vt:lpstr>基于内容的推荐系统架构</vt:lpstr>
      <vt:lpstr>Summary</vt:lpstr>
      <vt:lpstr>2/2  Project相关</vt:lpstr>
      <vt:lpstr>MNIST的10种解法</vt:lpstr>
      <vt:lpstr>pip install加速</vt:lpstr>
      <vt:lpstr>TPOT：基于Python的AutoML工具</vt:lpstr>
      <vt:lpstr>TPOT：基于Python的AutoML工具</vt:lpstr>
      <vt:lpstr>TPOT：一个简单的实例（iris数据集）</vt:lpstr>
      <vt:lpstr>TPOT：使用TPOT完成mnist训练模型</vt:lpstr>
      <vt:lpstr>MNIST的10种解法</vt:lpstr>
      <vt:lpstr>Google Cloud AutoML</vt:lpstr>
      <vt:lpstr>Google Cloud Platform：不仅是计算平台，还拥有数据</vt:lpstr>
      <vt:lpstr>华为AI训练集群</vt:lpstr>
      <vt:lpstr>华为ModelArts</vt:lpstr>
      <vt:lpstr>数据分析师80%的时间都花在数据清洗上</vt:lpstr>
      <vt:lpstr>数据分析师80%的时间都花在数据清洗上</vt:lpstr>
      <vt:lpstr>数据质量的准则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Project：Titanic乘客生存预测中的特征可解释性</vt:lpstr>
      <vt:lpstr>Project：Titanic乘客生存预测中的特征可解释性</vt:lpstr>
      <vt:lpstr>Action：对Titanic乘客生存进行预测</vt:lpstr>
      <vt:lpstr>Summary</vt:lpstr>
      <vt:lpstr>Thinking&amp;Action</vt:lpstr>
      <vt:lpstr>Thinking&amp;Action</vt:lpstr>
      <vt:lpstr>Summary</vt:lpstr>
      <vt:lpstr>Summary</vt:lpstr>
      <vt:lpstr>Summary</vt:lpstr>
      <vt:lpstr>Summary</vt:lpstr>
      <vt:lpstr>Thank You Using data to solve problems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cy</cp:lastModifiedBy>
  <cp:revision>2477</cp:revision>
  <dcterms:created xsi:type="dcterms:W3CDTF">2019-08-30T07:48:00Z</dcterms:created>
  <dcterms:modified xsi:type="dcterms:W3CDTF">2020-11-11T14:28:33Z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